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
  </p:notesMasterIdLst>
  <p:handoutMasterIdLst>
    <p:handoutMasterId r:id="rId4"/>
  </p:handoutMasterIdLst>
  <p:sldIdLst>
    <p:sldId id="256" r:id="rId2"/>
  </p:sldIdLst>
  <p:sldSz cx="43891200" cy="32918400"/>
  <p:notesSz cx="7010400" cy="9296400"/>
  <p:defaultTextStyle>
    <a:defPPr>
      <a:defRPr lang="en-US"/>
    </a:defPPr>
    <a:lvl1pPr marL="0" algn="l" defTabSz="4388050" rtl="0" eaLnBrk="1" latinLnBrk="0" hangingPunct="1">
      <a:defRPr sz="8600" kern="1200">
        <a:solidFill>
          <a:schemeClr val="tx1"/>
        </a:solidFill>
        <a:latin typeface="+mn-lt"/>
        <a:ea typeface="+mn-ea"/>
        <a:cs typeface="+mn-cs"/>
      </a:defRPr>
    </a:lvl1pPr>
    <a:lvl2pPr marL="2194022" algn="l" defTabSz="4388050" rtl="0" eaLnBrk="1" latinLnBrk="0" hangingPunct="1">
      <a:defRPr sz="8600" kern="1200">
        <a:solidFill>
          <a:schemeClr val="tx1"/>
        </a:solidFill>
        <a:latin typeface="+mn-lt"/>
        <a:ea typeface="+mn-ea"/>
        <a:cs typeface="+mn-cs"/>
      </a:defRPr>
    </a:lvl2pPr>
    <a:lvl3pPr marL="4388050" algn="l" defTabSz="4388050" rtl="0" eaLnBrk="1" latinLnBrk="0" hangingPunct="1">
      <a:defRPr sz="8600" kern="1200">
        <a:solidFill>
          <a:schemeClr val="tx1"/>
        </a:solidFill>
        <a:latin typeface="+mn-lt"/>
        <a:ea typeface="+mn-ea"/>
        <a:cs typeface="+mn-cs"/>
      </a:defRPr>
    </a:lvl3pPr>
    <a:lvl4pPr marL="6582072" algn="l" defTabSz="4388050" rtl="0" eaLnBrk="1" latinLnBrk="0" hangingPunct="1">
      <a:defRPr sz="8600" kern="1200">
        <a:solidFill>
          <a:schemeClr val="tx1"/>
        </a:solidFill>
        <a:latin typeface="+mn-lt"/>
        <a:ea typeface="+mn-ea"/>
        <a:cs typeface="+mn-cs"/>
      </a:defRPr>
    </a:lvl4pPr>
    <a:lvl5pPr marL="8776099" algn="l" defTabSz="4388050" rtl="0" eaLnBrk="1" latinLnBrk="0" hangingPunct="1">
      <a:defRPr sz="8600" kern="1200">
        <a:solidFill>
          <a:schemeClr val="tx1"/>
        </a:solidFill>
        <a:latin typeface="+mn-lt"/>
        <a:ea typeface="+mn-ea"/>
        <a:cs typeface="+mn-cs"/>
      </a:defRPr>
    </a:lvl5pPr>
    <a:lvl6pPr marL="10970122" algn="l" defTabSz="4388050" rtl="0" eaLnBrk="1" latinLnBrk="0" hangingPunct="1">
      <a:defRPr sz="8600" kern="1200">
        <a:solidFill>
          <a:schemeClr val="tx1"/>
        </a:solidFill>
        <a:latin typeface="+mn-lt"/>
        <a:ea typeface="+mn-ea"/>
        <a:cs typeface="+mn-cs"/>
      </a:defRPr>
    </a:lvl6pPr>
    <a:lvl7pPr marL="13164149" algn="l" defTabSz="4388050" rtl="0" eaLnBrk="1" latinLnBrk="0" hangingPunct="1">
      <a:defRPr sz="8600" kern="1200">
        <a:solidFill>
          <a:schemeClr val="tx1"/>
        </a:solidFill>
        <a:latin typeface="+mn-lt"/>
        <a:ea typeface="+mn-ea"/>
        <a:cs typeface="+mn-cs"/>
      </a:defRPr>
    </a:lvl7pPr>
    <a:lvl8pPr marL="15358171" algn="l" defTabSz="4388050" rtl="0" eaLnBrk="1" latinLnBrk="0" hangingPunct="1">
      <a:defRPr sz="8600" kern="1200">
        <a:solidFill>
          <a:schemeClr val="tx1"/>
        </a:solidFill>
        <a:latin typeface="+mn-lt"/>
        <a:ea typeface="+mn-ea"/>
        <a:cs typeface="+mn-cs"/>
      </a:defRPr>
    </a:lvl8pPr>
    <a:lvl9pPr marL="17552198" algn="l" defTabSz="438805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F5F1B5"/>
    <a:srgbClr val="EBC3C9"/>
    <a:srgbClr val="D8F7D5"/>
    <a:srgbClr val="A8DBA2"/>
    <a:srgbClr val="F7F7A8"/>
    <a:srgbClr val="B8DEC0"/>
    <a:srgbClr val="A9C9FC"/>
    <a:srgbClr val="155BD4"/>
    <a:srgbClr val="B6D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66E02-3F77-9556-A4B2-01308B0AC2E2}" v="830" dt="2023-04-16T20:58:01.215"/>
    <p1510:client id="{058EF836-F69A-9317-E6BB-56CA82F61E3D}" v="738" dt="2023-04-17T20:36:08.438"/>
    <p1510:client id="{178159BB-004F-070B-2E6D-F923BBE5CFC8}" v="23" dt="2023-04-17T20:40:25.154"/>
    <p1510:client id="{3B1673CF-7AB4-4749-8535-723AFF62D71C}" v="1" dt="2023-04-16T17:31:48.335"/>
    <p1510:client id="{837672BB-58BC-EBDC-3E7E-66C62C835CE4}" v="539" dt="2023-04-17T21:08:53.198"/>
    <p1510:client id="{8786D6A9-14D6-07F0-6891-08FA8EAF1DE8}" v="40" dt="2023-04-16T22:15:36.714"/>
    <p1510:client id="{E4DF0E1C-E77D-14A6-B7F2-63D5BEA31C86}" v="2767" dt="2023-04-17T19:48:38.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93"/>
    <p:restoredTop sz="94718"/>
  </p:normalViewPr>
  <p:slideViewPr>
    <p:cSldViewPr snapToGrid="0">
      <p:cViewPr>
        <p:scale>
          <a:sx n="68" d="100"/>
          <a:sy n="68" d="100"/>
        </p:scale>
        <p:origin x="904" y="-1264"/>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BD75ED-A125-CCBD-B2FF-1EA57C9047F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5DA8A2-00FE-B195-058B-62D8AF6E77FF}"/>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D3CD3FD-974F-49F0-9B51-40B6793CA8CB}" type="datetimeFigureOut">
              <a:rPr lang="en-US" smtClean="0"/>
              <a:t>7/14/2023</a:t>
            </a:fld>
            <a:endParaRPr lang="en-US"/>
          </a:p>
        </p:txBody>
      </p:sp>
      <p:sp>
        <p:nvSpPr>
          <p:cNvPr id="4" name="Footer Placeholder 3">
            <a:extLst>
              <a:ext uri="{FF2B5EF4-FFF2-40B4-BE49-F238E27FC236}">
                <a16:creationId xmlns:a16="http://schemas.microsoft.com/office/drawing/2014/main" id="{A83320E5-664F-D616-F242-2C4EA89C6B6A}"/>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E2F7C0-48FB-9FBD-D0F9-B145EED719A3}"/>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9C20FDE-C91B-40FC-A41E-8B2FCC121A6B}" type="slidenum">
              <a:rPr lang="en-US" smtClean="0"/>
              <a:t>‹#›</a:t>
            </a:fld>
            <a:endParaRPr lang="en-US"/>
          </a:p>
        </p:txBody>
      </p:sp>
    </p:spTree>
    <p:extLst>
      <p:ext uri="{BB962C8B-B14F-4D97-AF65-F5344CB8AC3E}">
        <p14:creationId xmlns:p14="http://schemas.microsoft.com/office/powerpoint/2010/main" val="1122203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30173AF-D5D0-1D43-8376-065C03167697}" type="datetimeFigureOut">
              <a:rPr lang="en-US" smtClean="0"/>
              <a:t>7/14/2023</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B6769AE7-561A-1748-85D9-D626B0EAE978}" type="slidenum">
              <a:rPr lang="en-US" smtClean="0"/>
              <a:t>‹#›</a:t>
            </a:fld>
            <a:endParaRPr lang="en-US"/>
          </a:p>
        </p:txBody>
      </p:sp>
    </p:spTree>
    <p:extLst>
      <p:ext uri="{BB962C8B-B14F-4D97-AF65-F5344CB8AC3E}">
        <p14:creationId xmlns:p14="http://schemas.microsoft.com/office/powerpoint/2010/main" val="256202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769AE7-561A-1748-85D9-D626B0EAE978}" type="slidenum">
              <a:rPr lang="en-US" smtClean="0"/>
              <a:t>1</a:t>
            </a:fld>
            <a:endParaRPr lang="en-US"/>
          </a:p>
        </p:txBody>
      </p:sp>
    </p:spTree>
    <p:extLst>
      <p:ext uri="{BB962C8B-B14F-4D97-AF65-F5344CB8AC3E}">
        <p14:creationId xmlns:p14="http://schemas.microsoft.com/office/powerpoint/2010/main" val="159719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43891" y="2651750"/>
            <a:ext cx="43935091" cy="275676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0947049" y="2651758"/>
            <a:ext cx="22944149" cy="1901519"/>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806" tIns="219403" rIns="438806" bIns="219403" anchor="t" compatLnSpc="1"/>
          <a:lstStyle/>
          <a:p>
            <a:pPr marL="0" algn="l" rtl="0" eaLnBrk="1" latinLnBrk="0" hangingPunct="1"/>
            <a:endParaRPr kumimoji="0" lang="en-US">
              <a:solidFill>
                <a:schemeClr val="tx1"/>
              </a:solidFill>
              <a:latin typeface="+mn-lt"/>
              <a:ea typeface="+mn-ea"/>
              <a:cs typeface="+mn-cs"/>
            </a:endParaRPr>
          </a:p>
        </p:txBody>
      </p:sp>
      <p:grpSp>
        <p:nvGrpSpPr>
          <p:cNvPr id="2" name="Group 1"/>
          <p:cNvGrpSpPr/>
          <p:nvPr/>
        </p:nvGrpSpPr>
        <p:grpSpPr>
          <a:xfrm>
            <a:off x="-175431" y="3086750"/>
            <a:ext cx="44228842" cy="81421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
        <p:nvSpPr>
          <p:cNvPr id="14" name="Rectangle 13"/>
          <p:cNvSpPr/>
          <p:nvPr userDrawn="1"/>
        </p:nvSpPr>
        <p:spPr>
          <a:xfrm>
            <a:off x="0" y="0"/>
            <a:ext cx="43891200"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cxnSp>
        <p:nvCxnSpPr>
          <p:cNvPr id="15" name="Straight Connector 14"/>
          <p:cNvCxnSpPr/>
          <p:nvPr userDrawn="1"/>
        </p:nvCxnSpPr>
        <p:spPr>
          <a:xfrm>
            <a:off x="0" y="3291840"/>
            <a:ext cx="43891200" cy="0"/>
          </a:xfrm>
          <a:prstGeom prst="line">
            <a:avLst/>
          </a:prstGeom>
          <a:ln w="88900" cmpd="sng">
            <a:gradFill flip="none" rotWithShape="1">
              <a:gsLst>
                <a:gs pos="100000">
                  <a:schemeClr val="accent1">
                    <a:shade val="30000"/>
                    <a:satMod val="115000"/>
                  </a:schemeClr>
                </a:gs>
                <a:gs pos="0">
                  <a:schemeClr val="accent1">
                    <a:shade val="67500"/>
                    <a:satMod val="115000"/>
                  </a:schemeClr>
                </a:gs>
                <a:gs pos="0">
                  <a:schemeClr val="accent1">
                    <a:shade val="100000"/>
                    <a:satMod val="115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userDrawn="1"/>
        </p:nvSpPr>
        <p:spPr>
          <a:xfrm>
            <a:off x="146304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1" name="Rounded Rectangle 20"/>
          <p:cNvSpPr/>
          <p:nvPr userDrawn="1"/>
        </p:nvSpPr>
        <p:spPr>
          <a:xfrm>
            <a:off x="1536192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sp>
        <p:nvSpPr>
          <p:cNvPr id="22" name="Rounded Rectangle 21"/>
          <p:cNvSpPr/>
          <p:nvPr userDrawn="1"/>
        </p:nvSpPr>
        <p:spPr>
          <a:xfrm>
            <a:off x="29263250" y="4389120"/>
            <a:ext cx="12801600" cy="27691080"/>
          </a:xfrm>
          <a:prstGeom prst="roundRect">
            <a:avLst/>
          </a:prstGeom>
          <a:solidFill>
            <a:schemeClr val="bg1">
              <a:alpha val="50000"/>
            </a:schemeClr>
          </a:solidFill>
          <a:ln w="1460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38806" tIns="219403" rIns="438806" bIns="219403" rtlCol="0" anchor="ctr"/>
          <a:lstStyle/>
          <a:p>
            <a:pPr algn="ctr"/>
            <a:endParaRPr lang="en-US"/>
          </a:p>
        </p:txBody>
      </p:sp>
      <p:pic>
        <p:nvPicPr>
          <p:cNvPr id="4" name="Picture 3" descr="Text&#10;&#10;Description automatically generated with low confidence">
            <a:extLst>
              <a:ext uri="{FF2B5EF4-FFF2-40B4-BE49-F238E27FC236}">
                <a16:creationId xmlns:a16="http://schemas.microsoft.com/office/drawing/2014/main" id="{A657C0C5-DC8A-4AFF-969F-C7A2970FB63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096" t="14625" r="4039" b="12727"/>
          <a:stretch/>
        </p:blipFill>
        <p:spPr>
          <a:xfrm>
            <a:off x="36183445" y="10498"/>
            <a:ext cx="7479155" cy="1712586"/>
          </a:xfrm>
          <a:prstGeom prst="rect">
            <a:avLst/>
          </a:prstGeom>
        </p:spPr>
      </p:pic>
      <p:pic>
        <p:nvPicPr>
          <p:cNvPr id="6" name="Picture 5" descr="Logo&#10;&#10;Description automatically generated">
            <a:extLst>
              <a:ext uri="{FF2B5EF4-FFF2-40B4-BE49-F238E27FC236}">
                <a16:creationId xmlns:a16="http://schemas.microsoft.com/office/drawing/2014/main" id="{537C94D4-0FB8-4EBF-8BB8-E4053E94145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2387" y="183529"/>
            <a:ext cx="2678595" cy="2398992"/>
          </a:xfrm>
          <a:prstGeom prst="rect">
            <a:avLst/>
          </a:prstGeom>
        </p:spPr>
      </p:pic>
      <p:sp>
        <p:nvSpPr>
          <p:cNvPr id="19" name="Title Placeholder 8">
            <a:extLst>
              <a:ext uri="{FF2B5EF4-FFF2-40B4-BE49-F238E27FC236}">
                <a16:creationId xmlns:a16="http://schemas.microsoft.com/office/drawing/2014/main" id="{4950C5CA-A16C-45D2-8387-EABACAAE2DD3}"/>
              </a:ext>
            </a:extLst>
          </p:cNvPr>
          <p:cNvSpPr txBox="1">
            <a:spLocks/>
          </p:cNvSpPr>
          <p:nvPr userDrawn="1"/>
        </p:nvSpPr>
        <p:spPr>
          <a:xfrm>
            <a:off x="3108247" y="349442"/>
            <a:ext cx="4771729" cy="1405914"/>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Californian FB" panose="0207040306080B030204" pitchFamily="18" charset="0"/>
                <a:ea typeface="+mj-ea"/>
                <a:cs typeface="+mj-cs"/>
              </a:defRPr>
            </a:lvl1pPr>
          </a:lstStyle>
          <a:p>
            <a:r>
              <a:rPr lang="en-US" sz="4000" b="1">
                <a:solidFill>
                  <a:srgbClr val="0066CC"/>
                </a:solidFill>
                <a:latin typeface="Helvetica" panose="020B0604020202020204" pitchFamily="34" charset="0"/>
                <a:cs typeface="Helvetica" panose="020B0604020202020204" pitchFamily="34" charset="0"/>
              </a:rPr>
              <a:t>Faculty of Physics and Astronomy</a:t>
            </a:r>
          </a:p>
        </p:txBody>
      </p:sp>
    </p:spTree>
  </p:cSld>
  <p:clrMap bg1="lt1" tx1="dk1" bg2="lt2" tx2="dk2" accent1="accent1" accent2="accent2" accent3="accent3" accent4="accent4" accent5="accent5" accent6="accent6" hlink="hlink" folHlink="folHlink"/>
  <p:sldLayoutIdLst>
    <p:sldLayoutId id="2147483722" r:id="rId1"/>
  </p:sldLayoutIdLst>
  <p:txStyles>
    <p:titleStyle>
      <a:lvl1pPr algn="ctr" rtl="0" eaLnBrk="1" latinLnBrk="0" hangingPunct="1">
        <a:spcBef>
          <a:spcPct val="0"/>
        </a:spcBef>
        <a:buNone/>
        <a:defRPr kumimoji="0" sz="19200" b="0" kern="1200" baseline="0">
          <a:ln>
            <a:noFill/>
          </a:ln>
          <a:solidFill>
            <a:srgbClr val="0070C0"/>
          </a:solidFill>
          <a:effectLst/>
          <a:latin typeface="+mj-lt"/>
          <a:ea typeface="+mj-ea"/>
          <a:cs typeface="+mj-cs"/>
        </a:defRPr>
      </a:lvl1pPr>
    </p:titleStyle>
    <p:bodyStyle>
      <a:lvl1pPr marL="2468280" indent="-2468280" algn="l" rtl="0" eaLnBrk="1" latinLnBrk="0" hangingPunct="1">
        <a:spcBef>
          <a:spcPct val="20000"/>
        </a:spcBef>
        <a:buClr>
          <a:schemeClr val="tx1"/>
        </a:buClr>
        <a:buSzPct val="95000"/>
        <a:buFont typeface="+mj-lt"/>
        <a:buNone/>
        <a:defRPr kumimoji="0" sz="5300" kern="1200">
          <a:solidFill>
            <a:schemeClr val="tx1"/>
          </a:solidFill>
          <a:latin typeface="Californian FB" pitchFamily="18" charset="0"/>
          <a:ea typeface="+mn-ea"/>
          <a:cs typeface="+mn-cs"/>
        </a:defRPr>
      </a:lvl1pPr>
      <a:lvl2pPr marL="4080883" indent="-2194022" algn="l" rtl="0" eaLnBrk="1" latinLnBrk="0" hangingPunct="1">
        <a:spcBef>
          <a:spcPct val="20000"/>
        </a:spcBef>
        <a:buClr>
          <a:schemeClr val="tx1"/>
        </a:buClr>
        <a:buSzPct val="85000"/>
        <a:buFont typeface="+mj-lt"/>
        <a:buAutoNum type="alphaUcPeriod"/>
        <a:defRPr kumimoji="0" sz="5300" kern="1200">
          <a:solidFill>
            <a:schemeClr val="tx1"/>
          </a:solidFill>
          <a:latin typeface="Californian FB" pitchFamily="18" charset="0"/>
          <a:ea typeface="+mn-ea"/>
          <a:cs typeface="+mn-cs"/>
        </a:defRPr>
      </a:lvl2pPr>
      <a:lvl3pPr marL="5397298" indent="-2194022" algn="l" rtl="0" eaLnBrk="1" latinLnBrk="0" hangingPunct="1">
        <a:spcBef>
          <a:spcPct val="20000"/>
        </a:spcBef>
        <a:buClr>
          <a:schemeClr val="tx1"/>
        </a:buClr>
        <a:buSzPct val="70000"/>
        <a:buFont typeface="+mj-lt"/>
        <a:buAutoNum type="arabicPeriod"/>
        <a:defRPr kumimoji="0" sz="5300" kern="1200">
          <a:solidFill>
            <a:schemeClr val="tx1"/>
          </a:solidFill>
          <a:latin typeface="Californian FB" pitchFamily="18" charset="0"/>
          <a:ea typeface="+mn-ea"/>
          <a:cs typeface="+mn-cs"/>
        </a:defRPr>
      </a:lvl3pPr>
      <a:lvl4pPr marL="6889238" indent="-2194022" algn="l" rtl="0" eaLnBrk="1" latinLnBrk="0" hangingPunct="1">
        <a:spcBef>
          <a:spcPct val="20000"/>
        </a:spcBef>
        <a:buClr>
          <a:schemeClr val="tx1"/>
        </a:buClr>
        <a:buSzPct val="65000"/>
        <a:buFont typeface="+mj-lt"/>
        <a:buAutoNum type="alphaLcPeriod"/>
        <a:defRPr kumimoji="0" sz="5300" kern="1200">
          <a:solidFill>
            <a:schemeClr val="tx1"/>
          </a:solidFill>
          <a:latin typeface="Californian FB" pitchFamily="18" charset="0"/>
          <a:ea typeface="+mn-ea"/>
          <a:cs typeface="+mn-cs"/>
        </a:defRPr>
      </a:lvl4pPr>
      <a:lvl5pPr marL="8205653" indent="-2194022" algn="l" rtl="0" eaLnBrk="1" latinLnBrk="0" hangingPunct="1">
        <a:spcBef>
          <a:spcPct val="20000"/>
        </a:spcBef>
        <a:buClr>
          <a:schemeClr val="tx1"/>
        </a:buClr>
        <a:buSzPct val="65000"/>
        <a:buFont typeface="+mj-lt"/>
        <a:buAutoNum type="romanLcPeriod"/>
        <a:defRPr kumimoji="0" sz="5300" kern="1200">
          <a:solidFill>
            <a:schemeClr val="tx1"/>
          </a:solidFill>
          <a:latin typeface="Californian FB" pitchFamily="18" charset="0"/>
          <a:ea typeface="+mn-ea"/>
          <a:cs typeface="+mn-cs"/>
        </a:defRPr>
      </a:lvl5pPr>
      <a:lvl6pPr marL="8337293" indent="-1009253"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4901" indent="-877608"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1320" indent="-877608"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47734" indent="-877608"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022" algn="l" rtl="0" eaLnBrk="1" latinLnBrk="0" hangingPunct="1">
        <a:defRPr kumimoji="0" kern="1200">
          <a:solidFill>
            <a:schemeClr val="tx1"/>
          </a:solidFill>
          <a:latin typeface="+mn-lt"/>
          <a:ea typeface="+mn-ea"/>
          <a:cs typeface="+mn-cs"/>
        </a:defRPr>
      </a:lvl2pPr>
      <a:lvl3pPr marL="4388050" algn="l" rtl="0" eaLnBrk="1" latinLnBrk="0" hangingPunct="1">
        <a:defRPr kumimoji="0" kern="1200">
          <a:solidFill>
            <a:schemeClr val="tx1"/>
          </a:solidFill>
          <a:latin typeface="+mn-lt"/>
          <a:ea typeface="+mn-ea"/>
          <a:cs typeface="+mn-cs"/>
        </a:defRPr>
      </a:lvl3pPr>
      <a:lvl4pPr marL="6582072" algn="l" rtl="0" eaLnBrk="1" latinLnBrk="0" hangingPunct="1">
        <a:defRPr kumimoji="0" kern="1200">
          <a:solidFill>
            <a:schemeClr val="tx1"/>
          </a:solidFill>
          <a:latin typeface="+mn-lt"/>
          <a:ea typeface="+mn-ea"/>
          <a:cs typeface="+mn-cs"/>
        </a:defRPr>
      </a:lvl4pPr>
      <a:lvl5pPr marL="8776099" algn="l" rtl="0" eaLnBrk="1" latinLnBrk="0" hangingPunct="1">
        <a:defRPr kumimoji="0" kern="1200">
          <a:solidFill>
            <a:schemeClr val="tx1"/>
          </a:solidFill>
          <a:latin typeface="+mn-lt"/>
          <a:ea typeface="+mn-ea"/>
          <a:cs typeface="+mn-cs"/>
        </a:defRPr>
      </a:lvl5pPr>
      <a:lvl6pPr marL="10970122" algn="l" rtl="0" eaLnBrk="1" latinLnBrk="0" hangingPunct="1">
        <a:defRPr kumimoji="0" kern="1200">
          <a:solidFill>
            <a:schemeClr val="tx1"/>
          </a:solidFill>
          <a:latin typeface="+mn-lt"/>
          <a:ea typeface="+mn-ea"/>
          <a:cs typeface="+mn-cs"/>
        </a:defRPr>
      </a:lvl6pPr>
      <a:lvl7pPr marL="13164149" algn="l" rtl="0" eaLnBrk="1" latinLnBrk="0" hangingPunct="1">
        <a:defRPr kumimoji="0" kern="1200">
          <a:solidFill>
            <a:schemeClr val="tx1"/>
          </a:solidFill>
          <a:latin typeface="+mn-lt"/>
          <a:ea typeface="+mn-ea"/>
          <a:cs typeface="+mn-cs"/>
        </a:defRPr>
      </a:lvl7pPr>
      <a:lvl8pPr marL="15358171" algn="l" rtl="0" eaLnBrk="1" latinLnBrk="0" hangingPunct="1">
        <a:defRPr kumimoji="0" kern="1200">
          <a:solidFill>
            <a:schemeClr val="tx1"/>
          </a:solidFill>
          <a:latin typeface="+mn-lt"/>
          <a:ea typeface="+mn-ea"/>
          <a:cs typeface="+mn-cs"/>
        </a:defRPr>
      </a:lvl8pPr>
      <a:lvl9pPr marL="1755219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oleObject" Target="../embeddings/oleObject2.bin"/><Relationship Id="rId18" Type="http://schemas.openxmlformats.org/officeDocument/2006/relationships/image" Target="../media/image13.png"/><Relationship Id="rId26" Type="http://schemas.openxmlformats.org/officeDocument/2006/relationships/image" Target="../media/image21.png"/><Relationship Id="rId21" Type="http://schemas.openxmlformats.org/officeDocument/2006/relationships/image" Target="../media/image16.png"/><Relationship Id="rId47" Type="http://schemas.openxmlformats.org/officeDocument/2006/relationships/image" Target="../media/image27.png"/><Relationship Id="rId50" Type="http://schemas.openxmlformats.org/officeDocument/2006/relationships/image" Target="../media/image30.png"/><Relationship Id="rId7" Type="http://schemas.openxmlformats.org/officeDocument/2006/relationships/image" Target="../media/image5.png"/><Relationship Id="rId12" Type="http://schemas.openxmlformats.org/officeDocument/2006/relationships/image" Target="../media/image8.wmf"/><Relationship Id="rId17" Type="http://schemas.openxmlformats.org/officeDocument/2006/relationships/image" Target="../media/image12.png"/><Relationship Id="rId25" Type="http://schemas.openxmlformats.org/officeDocument/2006/relationships/image" Target="../media/image20.png"/><Relationship Id="rId46"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5.png"/><Relationship Id="rId29"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hyperlink" Target="https://doi.org/10.1093/acprof:oso/9780199575800.003.0003" TargetMode="External"/><Relationship Id="rId11" Type="http://schemas.openxmlformats.org/officeDocument/2006/relationships/oleObject" Target="../embeddings/oleObject1.bin"/><Relationship Id="rId24" Type="http://schemas.openxmlformats.org/officeDocument/2006/relationships/image" Target="../media/image19.png"/><Relationship Id="rId45" Type="http://schemas.openxmlformats.org/officeDocument/2006/relationships/image" Target="../media/image36.png"/><Relationship Id="rId5" Type="http://schemas.openxmlformats.org/officeDocument/2006/relationships/hyperlink" Target="https://doi.org/10.1088/2516-1075/ac572f" TargetMode="External"/><Relationship Id="rId15" Type="http://schemas.openxmlformats.org/officeDocument/2006/relationships/image" Target="../media/image10.png"/><Relationship Id="rId23" Type="http://schemas.openxmlformats.org/officeDocument/2006/relationships/image" Target="../media/image18.png"/><Relationship Id="rId28" Type="http://schemas.openxmlformats.org/officeDocument/2006/relationships/image" Target="../media/image23.png"/><Relationship Id="rId49" Type="http://schemas.openxmlformats.org/officeDocument/2006/relationships/image" Target="../media/image29.png"/><Relationship Id="rId10" Type="http://schemas.openxmlformats.org/officeDocument/2006/relationships/image" Target="../media/image7.png"/><Relationship Id="rId19" Type="http://schemas.openxmlformats.org/officeDocument/2006/relationships/image" Target="../media/image14.png"/><Relationship Id="rId44" Type="http://schemas.openxmlformats.org/officeDocument/2006/relationships/image" Target="../media/image35.png"/><Relationship Id="rId52"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6.png"/><Relationship Id="rId14" Type="http://schemas.openxmlformats.org/officeDocument/2006/relationships/image" Target="../media/image9.wmf"/><Relationship Id="rId22" Type="http://schemas.openxmlformats.org/officeDocument/2006/relationships/image" Target="../media/image17.jpeg"/><Relationship Id="rId27" Type="http://schemas.openxmlformats.org/officeDocument/2006/relationships/image" Target="../media/image22.png"/><Relationship Id="rId30" Type="http://schemas.openxmlformats.org/officeDocument/2006/relationships/image" Target="../media/image25.png"/><Relationship Id="rId48" Type="http://schemas.openxmlformats.org/officeDocument/2006/relationships/image" Target="../media/image28.png"/><Relationship Id="rId8" Type="http://schemas.openxmlformats.org/officeDocument/2006/relationships/image" Target="../media/image40.png"/><Relationship Id="rId51" Type="http://schemas.openxmlformats.org/officeDocument/2006/relationships/image" Target="../media/image31.png"/><Relationship Id="rId3" Type="http://schemas.openxmlformats.org/officeDocument/2006/relationships/hyperlink" Target="mailto:rulisp@umkc.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313821" y="-1022530"/>
            <a:ext cx="15263559" cy="4028369"/>
          </a:xfrm>
          <a:prstGeom prst="rect">
            <a:avLst/>
          </a:prstGeom>
          <a:noFill/>
        </p:spPr>
        <p:txBody>
          <a:bodyPr wrap="square" lIns="0" tIns="0" rIns="0" bIns="0" rtlCol="0" anchor="ctr" anchorCtr="0">
            <a:normAutofit/>
          </a:bodyPr>
          <a:lstStyle/>
          <a:p>
            <a:pPr algn="ctr"/>
            <a:r>
              <a:rPr lang="en-US" sz="5400" b="1" dirty="0">
                <a:solidFill>
                  <a:srgbClr val="0070C0"/>
                </a:solidFill>
                <a:latin typeface="Calibri"/>
                <a:ea typeface="+mn-lt"/>
                <a:cs typeface="+mn-lt"/>
              </a:rPr>
              <a:t>Machine Learning Potential Function Generation for </a:t>
            </a:r>
            <a:r>
              <a:rPr lang="en-US" sz="5400" b="1" i="1" dirty="0">
                <a:solidFill>
                  <a:srgbClr val="0070C0"/>
                </a:solidFill>
                <a:latin typeface="Calibri"/>
                <a:ea typeface="+mn-lt"/>
                <a:cs typeface="+mn-lt"/>
              </a:rPr>
              <a:t>ab initio </a:t>
            </a:r>
            <a:r>
              <a:rPr lang="en-US" sz="5400" b="1" dirty="0">
                <a:solidFill>
                  <a:srgbClr val="0070C0"/>
                </a:solidFill>
                <a:latin typeface="Calibri"/>
                <a:ea typeface="+mn-lt"/>
                <a:cs typeface="+mn-lt"/>
              </a:rPr>
              <a:t>Electronic Structure Calculations</a:t>
            </a:r>
            <a:endParaRPr lang="en-US" sz="6600" b="1" dirty="0">
              <a:solidFill>
                <a:srgbClr val="0070C0"/>
              </a:solidFill>
              <a:latin typeface="Calibri"/>
              <a:cs typeface="Calibri"/>
            </a:endParaRPr>
          </a:p>
        </p:txBody>
      </p:sp>
      <p:sp>
        <p:nvSpPr>
          <p:cNvPr id="7" name="TextBox 6"/>
          <p:cNvSpPr txBox="1"/>
          <p:nvPr/>
        </p:nvSpPr>
        <p:spPr>
          <a:xfrm>
            <a:off x="16578458" y="1800273"/>
            <a:ext cx="10734285" cy="1033734"/>
          </a:xfrm>
          <a:prstGeom prst="rect">
            <a:avLst/>
          </a:prstGeom>
          <a:noFill/>
        </p:spPr>
        <p:txBody>
          <a:bodyPr wrap="square" lIns="0" tIns="0" rIns="0" bIns="0" rtlCol="0" anchor="ctr" anchorCtr="0">
            <a:noAutofit/>
          </a:bodyPr>
          <a:lstStyle/>
          <a:p>
            <a:pPr algn="ctr"/>
            <a:r>
              <a:rPr lang="en-US" sz="4800" dirty="0">
                <a:latin typeface="Californian FB"/>
              </a:rPr>
              <a:t>Duong Hoang and Paul Rulis</a:t>
            </a:r>
          </a:p>
        </p:txBody>
      </p:sp>
      <p:sp>
        <p:nvSpPr>
          <p:cNvPr id="8" name="TextBox 7"/>
          <p:cNvSpPr txBox="1"/>
          <p:nvPr/>
        </p:nvSpPr>
        <p:spPr>
          <a:xfrm>
            <a:off x="13789172" y="2541543"/>
            <a:ext cx="16312856" cy="884765"/>
          </a:xfrm>
          <a:prstGeom prst="rect">
            <a:avLst/>
          </a:prstGeom>
          <a:noFill/>
        </p:spPr>
        <p:txBody>
          <a:bodyPr wrap="square" lIns="0" tIns="0" rIns="0" bIns="0" rtlCol="0" anchor="ctr" anchorCtr="0">
            <a:noAutofit/>
          </a:bodyPr>
          <a:lstStyle/>
          <a:p>
            <a:pPr algn="ctr"/>
            <a:r>
              <a:rPr lang="en-US" sz="2800" dirty="0">
                <a:latin typeface="Californian FB"/>
              </a:rPr>
              <a:t>Division of Energy, Matter, and Systems at the University of Missouri – Kansas City</a:t>
            </a:r>
          </a:p>
        </p:txBody>
      </p:sp>
      <p:sp>
        <p:nvSpPr>
          <p:cNvPr id="51" name="TextBox 50"/>
          <p:cNvSpPr txBox="1"/>
          <p:nvPr/>
        </p:nvSpPr>
        <p:spPr>
          <a:xfrm>
            <a:off x="1977435" y="4756000"/>
            <a:ext cx="11582400" cy="838200"/>
          </a:xfrm>
          <a:prstGeom prst="rect">
            <a:avLst/>
          </a:prstGeom>
          <a:noFill/>
        </p:spPr>
        <p:txBody>
          <a:bodyPr wrap="square" lIns="0" tIns="0" rIns="0" bIns="0" rtlCol="0" anchor="t">
            <a:noAutofit/>
          </a:bodyPr>
          <a:lstStyle/>
          <a:p>
            <a:pPr algn="ctr"/>
            <a:r>
              <a:rPr lang="en-US" sz="4800" b="1">
                <a:latin typeface="Californian FB"/>
              </a:rPr>
              <a:t>Introduction </a:t>
            </a:r>
          </a:p>
          <a:p>
            <a:pPr algn="ctr"/>
            <a:endParaRPr lang="en-US" sz="4800" b="1">
              <a:latin typeface="Californian FB"/>
            </a:endParaRPr>
          </a:p>
          <a:p>
            <a:pPr algn="ctr"/>
            <a:endParaRPr lang="en-US" sz="2800">
              <a:latin typeface="Californian FB"/>
            </a:endParaRPr>
          </a:p>
          <a:p>
            <a:pPr algn="ctr"/>
            <a:endParaRPr lang="en-US" sz="2800">
              <a:latin typeface="Californian FB"/>
            </a:endParaRPr>
          </a:p>
        </p:txBody>
      </p:sp>
      <p:sp>
        <p:nvSpPr>
          <p:cNvPr id="52" name="Rectangle 12"/>
          <p:cNvSpPr>
            <a:spLocks noChangeArrowheads="1"/>
          </p:cNvSpPr>
          <p:nvPr/>
        </p:nvSpPr>
        <p:spPr bwMode="auto">
          <a:xfrm>
            <a:off x="31711392" y="32071951"/>
            <a:ext cx="1005203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defTabSz="1285875"/>
            <a:r>
              <a:rPr lang="en-US" altLang="zh-CN" sz="2800" dirty="0">
                <a:latin typeface="+mj-lt"/>
                <a:ea typeface="SimSun"/>
              </a:rPr>
              <a:t>Contact us at:</a:t>
            </a:r>
            <a:r>
              <a:rPr lang="en-US" altLang="zh-CN" sz="2800"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hlinkClick r:id="rId3">
                  <a:extLst>
                    <a:ext uri="{A12FA001-AC4F-418D-AE19-62706E023703}">
                      <ahyp:hlinkClr xmlns:ahyp="http://schemas.microsoft.com/office/drawing/2018/hyperlinkcolor" val="tx"/>
                    </a:ext>
                  </a:extLst>
                </a:hlinkClick>
              </a:rPr>
              <a:t>rulisp@umkc.edu</a:t>
            </a:r>
            <a:r>
              <a:rPr lang="en-US" altLang="zh-CN" sz="2800" i="1" dirty="0">
                <a:solidFill>
                  <a:schemeClr val="accent4">
                    <a:lumMod val="75000"/>
                  </a:schemeClr>
                </a:solidFill>
                <a:latin typeface="+mj-lt"/>
                <a:ea typeface="SimSun"/>
              </a:rPr>
              <a:t> ,</a:t>
            </a:r>
            <a:r>
              <a:rPr lang="en-US" altLang="zh-CN" sz="2800" dirty="0">
                <a:solidFill>
                  <a:schemeClr val="accent4">
                    <a:lumMod val="75000"/>
                  </a:schemeClr>
                </a:solidFill>
                <a:latin typeface="+mj-lt"/>
                <a:ea typeface="SimSun"/>
              </a:rPr>
              <a:t> </a:t>
            </a:r>
            <a:r>
              <a:rPr lang="en-US" altLang="zh-CN" sz="2800" u="sng" dirty="0">
                <a:solidFill>
                  <a:schemeClr val="accent4">
                    <a:lumMod val="75000"/>
                  </a:schemeClr>
                </a:solidFill>
                <a:latin typeface="+mj-lt"/>
                <a:ea typeface="SimSun"/>
              </a:rPr>
              <a:t>dtht2d@umsystem.edu</a:t>
            </a:r>
            <a:endParaRPr lang="en-US" altLang="zh-CN" sz="2800" u="sng" dirty="0">
              <a:solidFill>
                <a:schemeClr val="accent4">
                  <a:lumMod val="75000"/>
                </a:schemeClr>
              </a:solidFill>
              <a:latin typeface="+mj-lt"/>
              <a:ea typeface="SimSun" pitchFamily="2" charset="-122"/>
              <a:cs typeface="Calibri"/>
            </a:endParaRPr>
          </a:p>
        </p:txBody>
      </p:sp>
      <p:sp>
        <p:nvSpPr>
          <p:cNvPr id="68" name="Rectangle 12"/>
          <p:cNvSpPr>
            <a:spLocks noChangeArrowheads="1"/>
          </p:cNvSpPr>
          <p:nvPr/>
        </p:nvSpPr>
        <p:spPr bwMode="auto">
          <a:xfrm>
            <a:off x="16058597" y="32176518"/>
            <a:ext cx="11276829" cy="742057"/>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400" dirty="0">
                <a:latin typeface="+mj-lt"/>
                <a:ea typeface="SimSun"/>
              </a:rPr>
              <a:t>Work supported by the Computational Physics Group and </a:t>
            </a:r>
          </a:p>
          <a:p>
            <a:pPr algn="ctr" defTabSz="1285875"/>
            <a:r>
              <a:rPr lang="en-US" altLang="zh-CN" sz="2400" dirty="0">
                <a:latin typeface="+mj-lt"/>
                <a:ea typeface="SimSun"/>
              </a:rPr>
              <a:t>The UMKC Physics and Astronomy Program</a:t>
            </a:r>
            <a:endParaRPr lang="en-US" altLang="zh-CN" sz="2400" dirty="0">
              <a:latin typeface="+mj-lt"/>
              <a:ea typeface="SimSun"/>
              <a:cs typeface="Calibri"/>
            </a:endParaRPr>
          </a:p>
        </p:txBody>
      </p:sp>
      <p:sp>
        <p:nvSpPr>
          <p:cNvPr id="69" name="Rectangle 12"/>
          <p:cNvSpPr>
            <a:spLocks noChangeArrowheads="1"/>
          </p:cNvSpPr>
          <p:nvPr/>
        </p:nvSpPr>
        <p:spPr bwMode="auto">
          <a:xfrm>
            <a:off x="-1806215" y="32071951"/>
            <a:ext cx="10515600" cy="838200"/>
          </a:xfrm>
          <a:prstGeom prst="rect">
            <a:avLst/>
          </a:prstGeom>
          <a:noFill/>
          <a:ln>
            <a:noFill/>
          </a:ln>
          <a:effectLst/>
          <a:extLst>
            <a:ext uri="{909E8E84-426E-40DD-AFC4-6F175D3DCCD1}">
              <a14:hiddenFill xmlns:a14="http://schemas.microsoft.com/office/drawing/2010/main">
                <a:solidFill>
                  <a:srgbClr val="0055D2"/>
                </a:solidFill>
              </a14:hiddenFill>
            </a:ext>
            <a:ext uri="{91240B29-F687-4F45-9708-019B960494DF}">
              <a14:hiddenLine xmlns:a14="http://schemas.microsoft.com/office/drawing/2010/main" w="25400">
                <a:solidFill>
                  <a:srgbClr val="00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8563" tIns="64282" rIns="128563" bIns="64282" anchor="ctr"/>
          <a:lstStyle/>
          <a:p>
            <a:pPr algn="ctr" defTabSz="1285875"/>
            <a:r>
              <a:rPr lang="en-US" altLang="zh-CN" sz="2800">
                <a:latin typeface="Californian FB" pitchFamily="18" charset="0"/>
                <a:ea typeface="SimSun" pitchFamily="2" charset="-122"/>
              </a:rPr>
              <a:t>Copyright © 2023 UMKC</a:t>
            </a:r>
          </a:p>
        </p:txBody>
      </p:sp>
      <mc:AlternateContent xmlns:mc="http://schemas.openxmlformats.org/markup-compatibility/2006" xmlns:a14="http://schemas.microsoft.com/office/drawing/2010/main">
        <mc:Choice Requires="a14">
          <p:sp>
            <p:nvSpPr>
              <p:cNvPr id="70" name="TextBox 69"/>
              <p:cNvSpPr txBox="1"/>
              <p:nvPr/>
            </p:nvSpPr>
            <p:spPr>
              <a:xfrm>
                <a:off x="2065126" y="5544325"/>
                <a:ext cx="11599653" cy="5981209"/>
              </a:xfrm>
              <a:prstGeom prst="rect">
                <a:avLst/>
              </a:prstGeom>
              <a:noFill/>
            </p:spPr>
            <p:txBody>
              <a:bodyPr wrap="square" lIns="0" tIns="0" rIns="0" bIns="0" rtlCol="0" anchor="ctr">
                <a:noAutofit/>
              </a:bodyPr>
              <a:lstStyle/>
              <a:p>
                <a:pPr algn="just">
                  <a:spcAft>
                    <a:spcPts val="1200"/>
                  </a:spcAft>
                </a:pPr>
                <a:r>
                  <a:rPr lang="en-US" sz="2600" dirty="0">
                    <a:latin typeface="Calibri"/>
                    <a:ea typeface="+mn-lt"/>
                    <a:cs typeface="+mn-lt"/>
                  </a:rPr>
                  <a:t>First-principles electronic structure calculations play a vital role in condensed matter materials physics research and its many related fields, but they are well-known for being computationally demanding because of their typical </a:t>
                </a:r>
                <a14:m>
                  <m:oMath xmlns:m="http://schemas.openxmlformats.org/officeDocument/2006/math">
                    <m:sSup>
                      <m:sSupPr>
                        <m:ctrlPr>
                          <a:rPr lang="en-US" sz="2600" i="1" smtClean="0">
                            <a:latin typeface="Cambria Math" panose="02040503050406030204" pitchFamily="18" charset="0"/>
                            <a:ea typeface="+mn-lt"/>
                            <a:cs typeface="+mn-lt"/>
                          </a:rPr>
                        </m:ctrlPr>
                      </m:sSupPr>
                      <m:e>
                        <m:r>
                          <a:rPr lang="en-US" sz="2600" b="0" i="1" smtClean="0">
                            <a:latin typeface="Cambria Math" panose="02040503050406030204" pitchFamily="18" charset="0"/>
                            <a:ea typeface="+mn-lt"/>
                            <a:cs typeface="+mn-lt"/>
                          </a:rPr>
                          <m:t>𝑂</m:t>
                        </m:r>
                        <m:r>
                          <a:rPr lang="en-US" sz="2600" b="0" i="1" smtClean="0">
                            <a:latin typeface="Cambria Math" panose="02040503050406030204" pitchFamily="18" charset="0"/>
                            <a:ea typeface="+mn-lt"/>
                            <a:cs typeface="+mn-lt"/>
                          </a:rPr>
                          <m:t>(</m:t>
                        </m:r>
                        <m:r>
                          <a:rPr lang="en-US" sz="2600" b="0" i="1" smtClean="0">
                            <a:latin typeface="Cambria Math" panose="02040503050406030204" pitchFamily="18" charset="0"/>
                            <a:ea typeface="+mn-lt"/>
                            <a:cs typeface="+mn-lt"/>
                          </a:rPr>
                          <m:t>𝑁</m:t>
                        </m:r>
                      </m:e>
                      <m:sup>
                        <m:r>
                          <a:rPr lang="en-US" sz="2600" b="0" i="1" smtClean="0">
                            <a:latin typeface="Cambria Math" panose="02040503050406030204" pitchFamily="18" charset="0"/>
                            <a:ea typeface="+mn-lt"/>
                            <a:cs typeface="+mn-lt"/>
                          </a:rPr>
                          <m:t>3</m:t>
                        </m:r>
                      </m:sup>
                    </m:sSup>
                    <m:r>
                      <a:rPr lang="en-US" sz="2600" b="0" i="1" smtClean="0">
                        <a:latin typeface="Cambria Math" panose="02040503050406030204" pitchFamily="18" charset="0"/>
                        <a:ea typeface="+mn-lt"/>
                        <a:cs typeface="+mn-lt"/>
                      </a:rPr>
                      <m:t>)</m:t>
                    </m:r>
                    <m:r>
                      <a:rPr lang="en-US" sz="2600" b="0" i="0" smtClean="0">
                        <a:latin typeface="Cambria Math" panose="02040503050406030204" pitchFamily="18" charset="0"/>
                        <a:ea typeface="+mn-lt"/>
                        <a:cs typeface="+mn-lt"/>
                      </a:rPr>
                      <m:t> </m:t>
                    </m:r>
                  </m:oMath>
                </a14:m>
                <a:r>
                  <a:rPr lang="en-US" sz="2600" dirty="0">
                    <a:latin typeface="Calibri"/>
                    <a:ea typeface="+mn-lt"/>
                    <a:cs typeface="+mn-lt"/>
                  </a:rPr>
                  <a:t>scaling rate. In recent years a range of methods—including machine learning based approaches—have been developed to try to overcome the tremendous roadblock of the algorithmic complexity scaling problem [1]. </a:t>
                </a:r>
              </a:p>
              <a:p>
                <a:pPr algn="just">
                  <a:spcAft>
                    <a:spcPts val="1200"/>
                  </a:spcAft>
                </a:pPr>
                <a:r>
                  <a:rPr lang="en-US" sz="2600" dirty="0">
                    <a:latin typeface="Calibri"/>
                    <a:ea typeface="+mn-lt"/>
                    <a:cs typeface="+mn-lt"/>
                  </a:rPr>
                  <a:t>In this poster we present progress toward  our progress in studying local atomic descriptors and their implementation in training neural networks to predict the electronic potential function of amorphous silicon. We focus on orthogonalized linear combination of atomic orbitals (OLCAO) method [2]. The OLCAO potential function is expressed as a linear combination of atom-centered Gaussian functions. The local environment of each atom is characterized using the bispectrum components. The bispectrum components (descriptors) and potential function coefficients are used as the input/output training pairs for a neural network.</a:t>
                </a:r>
                <a:endParaRPr lang="en-US" sz="2600" dirty="0">
                  <a:latin typeface="Calibri"/>
                  <a:cs typeface="Calibri"/>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2065126" y="5544325"/>
                <a:ext cx="11599653" cy="5981209"/>
              </a:xfrm>
              <a:prstGeom prst="rect">
                <a:avLst/>
              </a:prstGeom>
              <a:blipFill>
                <a:blip r:embed="rId4"/>
                <a:stretch>
                  <a:fillRect l="-1749" r="-1639" b="-1059"/>
                </a:stretch>
              </a:blipFill>
            </p:spPr>
            <p:txBody>
              <a:bodyPr/>
              <a:lstStyle/>
              <a:p>
                <a:r>
                  <a:rPr lang="en-US">
                    <a:noFill/>
                  </a:rPr>
                  <a:t> </a:t>
                </a:r>
              </a:p>
            </p:txBody>
          </p:sp>
        </mc:Fallback>
      </mc:AlternateContent>
      <p:sp>
        <p:nvSpPr>
          <p:cNvPr id="71" name="TextBox 70"/>
          <p:cNvSpPr txBox="1"/>
          <p:nvPr/>
        </p:nvSpPr>
        <p:spPr>
          <a:xfrm>
            <a:off x="2440578" y="11894759"/>
            <a:ext cx="10926793" cy="838200"/>
          </a:xfrm>
          <a:prstGeom prst="rect">
            <a:avLst/>
          </a:prstGeom>
          <a:noFill/>
        </p:spPr>
        <p:txBody>
          <a:bodyPr wrap="square" lIns="0" tIns="0" rIns="0" bIns="0" rtlCol="0" anchor="t">
            <a:noAutofit/>
          </a:bodyPr>
          <a:lstStyle/>
          <a:p>
            <a:pPr algn="ctr"/>
            <a:r>
              <a:rPr lang="en-US" sz="4800" b="1" dirty="0">
                <a:latin typeface="Californian FB"/>
              </a:rPr>
              <a:t>OLCAO Potential Function </a:t>
            </a:r>
            <a:endParaRPr lang="en-US" sz="4800" b="1" dirty="0">
              <a:latin typeface="Californian FB" pitchFamily="18" charset="0"/>
            </a:endParaRPr>
          </a:p>
          <a:p>
            <a:pPr algn="just"/>
            <a:endParaRPr lang="en-US" sz="2800" dirty="0">
              <a:latin typeface="Californian FB"/>
            </a:endParaRPr>
          </a:p>
          <a:p>
            <a:pPr algn="just"/>
            <a:endParaRPr lang="en-US" sz="2800" dirty="0">
              <a:latin typeface="Californian FB"/>
            </a:endParaRPr>
          </a:p>
        </p:txBody>
      </p:sp>
      <p:sp>
        <p:nvSpPr>
          <p:cNvPr id="73" name="TextBox 72"/>
          <p:cNvSpPr txBox="1"/>
          <p:nvPr/>
        </p:nvSpPr>
        <p:spPr>
          <a:xfrm>
            <a:off x="29931444" y="4576104"/>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Systems</a:t>
            </a:r>
          </a:p>
          <a:p>
            <a:pPr algn="just"/>
            <a:endParaRPr lang="en-US" sz="2800" dirty="0">
              <a:latin typeface="Californian FB"/>
            </a:endParaRPr>
          </a:p>
          <a:p>
            <a:pPr algn="just"/>
            <a:endParaRPr lang="en-US" sz="2800" dirty="0">
              <a:latin typeface="Californian FB"/>
            </a:endParaRPr>
          </a:p>
        </p:txBody>
      </p:sp>
      <p:sp>
        <p:nvSpPr>
          <p:cNvPr id="75" name="TextBox 74"/>
          <p:cNvSpPr txBox="1"/>
          <p:nvPr/>
        </p:nvSpPr>
        <p:spPr>
          <a:xfrm>
            <a:off x="15828584" y="4727383"/>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Neural Network</a:t>
            </a:r>
          </a:p>
          <a:p>
            <a:pPr algn="just"/>
            <a:endParaRPr lang="en-US" sz="2800" dirty="0">
              <a:latin typeface="Californian FB"/>
            </a:endParaRPr>
          </a:p>
          <a:p>
            <a:pPr algn="just"/>
            <a:endParaRPr lang="en-US" sz="2800" dirty="0">
              <a:latin typeface="Californian FB"/>
            </a:endParaRPr>
          </a:p>
        </p:txBody>
      </p:sp>
      <p:sp>
        <p:nvSpPr>
          <p:cNvPr id="77" name="TextBox 76"/>
          <p:cNvSpPr txBox="1"/>
          <p:nvPr/>
        </p:nvSpPr>
        <p:spPr>
          <a:xfrm>
            <a:off x="30054404" y="13760025"/>
            <a:ext cx="11582400" cy="1325784"/>
          </a:xfrm>
          <a:prstGeom prst="rect">
            <a:avLst/>
          </a:prstGeom>
          <a:noFill/>
        </p:spPr>
        <p:txBody>
          <a:bodyPr wrap="square" lIns="0" tIns="0" rIns="0" bIns="0" rtlCol="0" anchor="t">
            <a:noAutofit/>
          </a:bodyPr>
          <a:lstStyle/>
          <a:p>
            <a:pPr algn="ctr"/>
            <a:r>
              <a:rPr lang="en-US" sz="4800" b="1" dirty="0">
                <a:latin typeface="Californian FB"/>
              </a:rPr>
              <a:t>Preliminary Results</a:t>
            </a:r>
            <a:endParaRPr lang="en-US" sz="4800" b="1" dirty="0">
              <a:latin typeface="Californian FB" pitchFamily="18" charset="0"/>
            </a:endParaRPr>
          </a:p>
          <a:p>
            <a:pPr algn="just"/>
            <a:endParaRPr lang="en-US" sz="2800" dirty="0">
              <a:solidFill>
                <a:srgbClr val="000000"/>
              </a:solidFill>
              <a:latin typeface="+mj-lt"/>
            </a:endParaRPr>
          </a:p>
          <a:p>
            <a:pPr algn="just"/>
            <a:endParaRPr lang="en-US" sz="2800" dirty="0">
              <a:latin typeface="Californian FB"/>
            </a:endParaRPr>
          </a:p>
          <a:p>
            <a:pPr algn="just"/>
            <a:endParaRPr lang="en-US" sz="2800" dirty="0">
              <a:latin typeface="Californian FB"/>
            </a:endParaRPr>
          </a:p>
        </p:txBody>
      </p:sp>
      <p:sp>
        <p:nvSpPr>
          <p:cNvPr id="79" name="TextBox 78"/>
          <p:cNvSpPr txBox="1"/>
          <p:nvPr/>
        </p:nvSpPr>
        <p:spPr>
          <a:xfrm>
            <a:off x="29965219" y="23011047"/>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Conclusion</a:t>
            </a:r>
          </a:p>
          <a:p>
            <a:pPr algn="just"/>
            <a:endParaRPr lang="en-US" sz="2800" dirty="0">
              <a:latin typeface="Californian FB"/>
            </a:endParaRPr>
          </a:p>
          <a:p>
            <a:pPr algn="just"/>
            <a:endParaRPr lang="en-US" sz="2800" dirty="0">
              <a:latin typeface="Californian FB"/>
            </a:endParaRPr>
          </a:p>
        </p:txBody>
      </p:sp>
      <p:sp>
        <p:nvSpPr>
          <p:cNvPr id="85" name="TextBox 84"/>
          <p:cNvSpPr txBox="1"/>
          <p:nvPr/>
        </p:nvSpPr>
        <p:spPr>
          <a:xfrm>
            <a:off x="29825996" y="29617216"/>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References</a:t>
            </a:r>
          </a:p>
          <a:p>
            <a:pPr algn="just"/>
            <a:endParaRPr lang="en-US" sz="2800" dirty="0">
              <a:latin typeface="Californian FB"/>
            </a:endParaRPr>
          </a:p>
          <a:p>
            <a:pPr algn="just"/>
            <a:endParaRPr lang="en-US" sz="2800" dirty="0">
              <a:latin typeface="Californian FB"/>
            </a:endParaRPr>
          </a:p>
        </p:txBody>
      </p:sp>
      <p:sp>
        <p:nvSpPr>
          <p:cNvPr id="86" name="TextBox 85"/>
          <p:cNvSpPr txBox="1"/>
          <p:nvPr/>
        </p:nvSpPr>
        <p:spPr>
          <a:xfrm>
            <a:off x="30373009" y="30505610"/>
            <a:ext cx="11056752" cy="1312053"/>
          </a:xfrm>
          <a:prstGeom prst="rect">
            <a:avLst/>
          </a:prstGeom>
          <a:noFill/>
        </p:spPr>
        <p:txBody>
          <a:bodyPr wrap="square" lIns="0" tIns="0" rIns="0" bIns="0" rtlCol="0" anchor="t">
            <a:normAutofit fontScale="85000" lnSpcReduction="10000"/>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rPr>
              <a:t>[1] Kulik, H. J., Welborn, M., </a:t>
            </a:r>
            <a:r>
              <a:rPr lang="en-US" sz="1800" b="0" i="0" u="none" strike="noStrike" dirty="0" err="1">
                <a:solidFill>
                  <a:srgbClr val="000000"/>
                </a:solidFill>
                <a:effectLst/>
                <a:latin typeface="Arial" panose="020B0604020202020204" pitchFamily="34" charset="0"/>
              </a:rPr>
              <a:t>Marom</a:t>
            </a:r>
            <a:r>
              <a:rPr lang="en-US" sz="1800" b="0" i="0" u="none" strike="noStrike" dirty="0">
                <a:solidFill>
                  <a:srgbClr val="000000"/>
                </a:solidFill>
                <a:effectLst/>
                <a:latin typeface="Arial" panose="020B0604020202020204" pitchFamily="34" charset="0"/>
              </a:rPr>
              <a:t>, N., </a:t>
            </a:r>
            <a:r>
              <a:rPr lang="en-US" sz="1800" b="0" i="0" u="none" strike="noStrike" dirty="0" err="1">
                <a:solidFill>
                  <a:srgbClr val="000000"/>
                </a:solidFill>
                <a:effectLst/>
                <a:latin typeface="Arial" panose="020B0604020202020204" pitchFamily="34" charset="0"/>
              </a:rPr>
              <a:t>Tkatchenko</a:t>
            </a:r>
            <a:r>
              <a:rPr lang="en-US" sz="1800" b="0" i="0" u="none" strike="noStrike" dirty="0">
                <a:solidFill>
                  <a:srgbClr val="000000"/>
                </a:solidFill>
                <a:effectLst/>
                <a:latin typeface="Arial" panose="020B0604020202020204" pitchFamily="34" charset="0"/>
              </a:rPr>
              <a:t>, A., Hennig, R. G., </a:t>
            </a:r>
            <a:r>
              <a:rPr lang="en-US" sz="1800" b="0" i="0" u="none" strike="noStrike" dirty="0" err="1">
                <a:solidFill>
                  <a:srgbClr val="000000"/>
                </a:solidFill>
                <a:effectLst/>
                <a:latin typeface="Arial" panose="020B0604020202020204" pitchFamily="34" charset="0"/>
              </a:rPr>
              <a:t>Kästner</a:t>
            </a:r>
            <a:r>
              <a:rPr lang="en-US" sz="1800" b="0" i="0" u="none" strike="noStrike" dirty="0">
                <a:solidFill>
                  <a:srgbClr val="000000"/>
                </a:solidFill>
                <a:effectLst/>
                <a:latin typeface="Arial" panose="020B0604020202020204" pitchFamily="34" charset="0"/>
              </a:rPr>
              <a:t>, J., Lilienfeld, O. A. v., &amp; Yang, T. (2022). Roadmap on Machine learning in electronic structure. Electronic Structure, 4, 023004.</a:t>
            </a:r>
            <a:r>
              <a:rPr lang="en-US" sz="1800" b="0" i="0" u="none" strike="noStrike" dirty="0">
                <a:solidFill>
                  <a:srgbClr val="000000"/>
                </a:solidFill>
                <a:effectLst/>
                <a:latin typeface="Arial" panose="020B0604020202020204" pitchFamily="34" charset="0"/>
                <a:hlinkClick r:id="rId5"/>
              </a:rPr>
              <a:t> </a:t>
            </a:r>
            <a:r>
              <a:rPr lang="en-US" sz="1800" b="0" i="0" u="sng" strike="noStrike" dirty="0">
                <a:solidFill>
                  <a:srgbClr val="1155CC"/>
                </a:solidFill>
                <a:effectLst/>
                <a:latin typeface="Arial" panose="020B0604020202020204" pitchFamily="34" charset="0"/>
                <a:hlinkClick r:id="rId5"/>
              </a:rPr>
              <a:t>https://doi.org/10.1088/2516-1075/ac572f</a:t>
            </a:r>
            <a:endParaRPr lang="en-US" sz="800" dirty="0">
              <a:effectLst/>
            </a:endParaRPr>
          </a:p>
          <a:p>
            <a:r>
              <a:rPr lang="en-US" sz="1800" b="0" i="0" u="none" strike="noStrike" dirty="0">
                <a:solidFill>
                  <a:srgbClr val="000000"/>
                </a:solidFill>
                <a:effectLst/>
                <a:latin typeface="Arial" panose="020B0604020202020204" pitchFamily="34" charset="0"/>
              </a:rPr>
              <a:t>[2] Ching, W.-Y., &amp; </a:t>
            </a:r>
            <a:r>
              <a:rPr lang="en-US" sz="1800" b="0" i="0" u="none" strike="noStrike" dirty="0" err="1">
                <a:solidFill>
                  <a:srgbClr val="000000"/>
                </a:solidFill>
                <a:effectLst/>
                <a:latin typeface="Arial" panose="020B0604020202020204" pitchFamily="34" charset="0"/>
              </a:rPr>
              <a:t>Rulis</a:t>
            </a:r>
            <a:r>
              <a:rPr lang="en-US" sz="1800" b="0" i="0" u="none" strike="noStrike" dirty="0">
                <a:solidFill>
                  <a:srgbClr val="000000"/>
                </a:solidFill>
                <a:effectLst/>
                <a:latin typeface="Arial" panose="020B0604020202020204" pitchFamily="34" charset="0"/>
              </a:rPr>
              <a:t>, P. (2012). Basic Theory and Techniques of the OLCAO Method. In A. </a:t>
            </a:r>
            <a:r>
              <a:rPr lang="en-US" sz="1800" b="0" i="0" u="none" strike="noStrike" dirty="0" err="1">
                <a:solidFill>
                  <a:srgbClr val="000000"/>
                </a:solidFill>
                <a:effectLst/>
                <a:latin typeface="Arial" panose="020B0604020202020204" pitchFamily="34" charset="0"/>
              </a:rPr>
              <a:t>Zunger</a:t>
            </a:r>
            <a:r>
              <a:rPr lang="en-US" sz="1800" b="0" i="0" u="none" strike="noStrike" dirty="0">
                <a:solidFill>
                  <a:srgbClr val="000000"/>
                </a:solidFill>
                <a:effectLst/>
                <a:latin typeface="Arial" panose="020B0604020202020204" pitchFamily="34" charset="0"/>
              </a:rPr>
              <a:t> (Ed.), Modern Methods of Crystal Structure Prediction (pp. 61-83). Oxford University Press.</a:t>
            </a:r>
            <a:r>
              <a:rPr lang="en-US" sz="1800" b="0" i="0" u="none" strike="noStrike" dirty="0">
                <a:solidFill>
                  <a:srgbClr val="000000"/>
                </a:solidFill>
                <a:effectLst/>
                <a:latin typeface="Arial" panose="020B0604020202020204" pitchFamily="34" charset="0"/>
                <a:hlinkClick r:id="rId6"/>
              </a:rPr>
              <a:t> </a:t>
            </a:r>
            <a:r>
              <a:rPr lang="en-US" sz="1800" b="0" i="0" u="sng" strike="noStrike" dirty="0">
                <a:solidFill>
                  <a:srgbClr val="1155CC"/>
                </a:solidFill>
                <a:effectLst/>
                <a:latin typeface="Arial" panose="020B0604020202020204" pitchFamily="34" charset="0"/>
                <a:hlinkClick r:id="rId6"/>
              </a:rPr>
              <a:t>https://doi.org/10.1093/acprof:oso/9780199575800.003.0003</a:t>
            </a:r>
            <a:endParaRPr lang="en-US" sz="1800" dirty="0">
              <a:latin typeface="Calibri"/>
              <a:cs typeface="Calibri"/>
            </a:endParaRPr>
          </a:p>
        </p:txBody>
      </p:sp>
      <p:sp>
        <p:nvSpPr>
          <p:cNvPr id="6" name="TextBox 5">
            <a:extLst>
              <a:ext uri="{FF2B5EF4-FFF2-40B4-BE49-F238E27FC236}">
                <a16:creationId xmlns:a16="http://schemas.microsoft.com/office/drawing/2014/main" id="{DB39FF75-B190-5541-3429-4C2385E70BB8}"/>
              </a:ext>
            </a:extLst>
          </p:cNvPr>
          <p:cNvSpPr txBox="1"/>
          <p:nvPr/>
        </p:nvSpPr>
        <p:spPr>
          <a:xfrm>
            <a:off x="17615526" y="15745721"/>
            <a:ext cx="4613003"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9" name="TextBox 28">
            <a:extLst>
              <a:ext uri="{FF2B5EF4-FFF2-40B4-BE49-F238E27FC236}">
                <a16:creationId xmlns:a16="http://schemas.microsoft.com/office/drawing/2014/main" id="{7D92FA9A-0FEB-EE85-11BC-54DF60AD20E2}"/>
              </a:ext>
            </a:extLst>
          </p:cNvPr>
          <p:cNvSpPr txBox="1"/>
          <p:nvPr/>
        </p:nvSpPr>
        <p:spPr>
          <a:xfrm>
            <a:off x="18848717" y="171450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latin typeface="Lustria"/>
            </a:endParaRPr>
          </a:p>
        </p:txBody>
      </p:sp>
      <mc:AlternateContent xmlns:mc="http://schemas.openxmlformats.org/markup-compatibility/2006" xmlns:a14="http://schemas.microsoft.com/office/drawing/2010/main">
        <mc:Choice Requires="a14">
          <p:graphicFrame>
            <p:nvGraphicFramePr>
              <p:cNvPr id="50" name="Table 64">
                <a:extLst>
                  <a:ext uri="{FF2B5EF4-FFF2-40B4-BE49-F238E27FC236}">
                    <a16:creationId xmlns:a16="http://schemas.microsoft.com/office/drawing/2014/main" id="{8ACCBF04-38AB-5E5F-51DF-3A8E912C9434}"/>
                  </a:ext>
                </a:extLst>
              </p:cNvPr>
              <p:cNvGraphicFramePr>
                <a:graphicFrameLocks noGrp="1"/>
              </p:cNvGraphicFramePr>
              <p:nvPr>
                <p:extLst>
                  <p:ext uri="{D42A27DB-BD31-4B8C-83A1-F6EECF244321}">
                    <p14:modId xmlns:p14="http://schemas.microsoft.com/office/powerpoint/2010/main" val="1150555881"/>
                  </p:ext>
                </p:extLst>
              </p:nvPr>
            </p:nvGraphicFramePr>
            <p:xfrm>
              <a:off x="15926502" y="12623102"/>
              <a:ext cx="11731200" cy="3541081"/>
            </p:xfrm>
            <a:graphic>
              <a:graphicData uri="http://schemas.openxmlformats.org/drawingml/2006/table">
                <a:tbl>
                  <a:tblPr firstRow="1" bandRow="1">
                    <a:tableStyleId>{3C2FFA5D-87B4-456A-9821-1D502468CF0F}</a:tableStyleId>
                  </a:tblPr>
                  <a:tblGrid>
                    <a:gridCol w="5754198">
                      <a:extLst>
                        <a:ext uri="{9D8B030D-6E8A-4147-A177-3AD203B41FA5}">
                          <a16:colId xmlns:a16="http://schemas.microsoft.com/office/drawing/2014/main" val="3446324417"/>
                        </a:ext>
                      </a:extLst>
                    </a:gridCol>
                    <a:gridCol w="5977002">
                      <a:extLst>
                        <a:ext uri="{9D8B030D-6E8A-4147-A177-3AD203B41FA5}">
                          <a16:colId xmlns:a16="http://schemas.microsoft.com/office/drawing/2014/main" val="3946075638"/>
                        </a:ext>
                      </a:extLst>
                    </a:gridCol>
                  </a:tblGrid>
                  <a:tr h="670353">
                    <a:tc>
                      <a:txBody>
                        <a:bodyPr/>
                        <a:lstStyle/>
                        <a:p>
                          <a:pPr algn="ctr"/>
                          <a:r>
                            <a:rPr lang="en-US" sz="2400" dirty="0">
                              <a:solidFill>
                                <a:schemeClr val="tx1"/>
                              </a:solidFill>
                              <a:latin typeface="Calibri"/>
                            </a:rPr>
                            <a:t>3D</a:t>
                          </a:r>
                        </a:p>
                      </a:txBody>
                      <a:tcPr anchor="ctr"/>
                    </a:tc>
                    <a:tc>
                      <a:txBody>
                        <a:bodyPr/>
                        <a:lstStyle/>
                        <a:p>
                          <a:pPr algn="ctr"/>
                          <a:r>
                            <a:rPr lang="en-US" sz="2400" dirty="0">
                              <a:solidFill>
                                <a:schemeClr val="tx1"/>
                              </a:solidFill>
                              <a:latin typeface="Calibri"/>
                            </a:rPr>
                            <a:t>4D</a:t>
                          </a:r>
                        </a:p>
                      </a:txBody>
                      <a:tcPr anchor="ctr"/>
                    </a:tc>
                    <a:extLst>
                      <a:ext uri="{0D108BD9-81ED-4DB2-BD59-A6C34878D82A}">
                        <a16:rowId xmlns:a16="http://schemas.microsoft.com/office/drawing/2014/main" val="2530178265"/>
                      </a:ext>
                    </a:extLst>
                  </a:tr>
                  <a:tr h="1134538">
                    <a:tc>
                      <a:txBody>
                        <a:bodyPr/>
                        <a:lstStyle/>
                        <a:p>
                          <a:pPr algn="l"/>
                          <a:endParaRPr lang="en-US" sz="2400" dirty="0"/>
                        </a:p>
                      </a:txBody>
                      <a:tcPr anchor="ctr"/>
                    </a:tc>
                    <a:tc>
                      <a:txBody>
                        <a:bodyPr/>
                        <a:lstStyle/>
                        <a:p>
                          <a:pPr algn="l"/>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𝑟</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𝑚</m:t>
                                            </m:r>
                                          </m:e>
                                          <m:sup>
                                            <m:r>
                                              <a:rPr lang="en-US" sz="2400" b="0" i="1" smtClean="0">
                                                <a:latin typeface="Cambria Math" panose="02040503050406030204" pitchFamily="18" charset="0"/>
                                                <a:ea typeface="Cambria Math" panose="02040503050406030204" pitchFamily="18" charset="0"/>
                                              </a:rPr>
                                              <m:t>′</m:t>
                                            </m:r>
                                          </m:sup>
                                        </m:sSup>
                                        <m:r>
                                          <m:rPr>
                                            <m:brk m:alnAt="23"/>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m:t>
                                        </m:r>
                                      </m:sub>
                                      <m:sup>
                                        <m:r>
                                          <a:rPr lang="en-US" sz="2400" b="0" i="1" smtClean="0">
                                            <a:latin typeface="Cambria Math" panose="02040503050406030204" pitchFamily="18" charset="0"/>
                                            <a:ea typeface="Cambria Math" panose="02040503050406030204" pitchFamily="18" charset="0"/>
                                          </a:rPr>
                                          <m:t>𝑗</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𝑚</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b>
                                          <m:sup>
                                            <m:r>
                                              <a:rPr lang="en-US" sz="2400" b="0" i="1" smtClean="0">
                                                <a:latin typeface="Cambria Math" panose="02040503050406030204" pitchFamily="18" charset="0"/>
                                              </a:rPr>
                                              <m:t>𝑗</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𝑈</m:t>
                                            </m:r>
                                          </m:e>
                                          <m:sub>
                                            <m:r>
                                              <a:rPr lang="en-US" sz="2400" b="0" i="1" smtClean="0">
                                                <a:latin typeface="Cambria Math" panose="02040503050406030204" pitchFamily="18" charset="0"/>
                                              </a:rPr>
                                              <m:t>𝑚</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b>
                                          <m:sup>
                                            <m:r>
                                              <a:rPr lang="en-US" sz="2400" b="0" i="1" smtClean="0">
                                                <a:latin typeface="Cambria Math" panose="02040503050406030204" pitchFamily="18" charset="0"/>
                                              </a:rPr>
                                              <m:t>𝑗</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rPr>
                                          <m:t>)</m:t>
                                        </m:r>
                                      </m:e>
                                    </m:nary>
                                  </m:e>
                                </m:nary>
                              </m:oMath>
                            </m:oMathPara>
                          </a14:m>
                          <a:endParaRPr lang="en-US" sz="2400" dirty="0"/>
                        </a:p>
                      </a:txBody>
                      <a:tcPr anchor="ctr"/>
                    </a:tc>
                    <a:extLst>
                      <a:ext uri="{0D108BD9-81ED-4DB2-BD59-A6C34878D82A}">
                        <a16:rowId xmlns:a16="http://schemas.microsoft.com/office/drawing/2014/main" val="67732659"/>
                      </a:ext>
                    </a:extLst>
                  </a:tr>
                  <a:tr h="1684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Cons: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 missing all “phase” information</a:t>
                          </a:r>
                          <a:br>
                            <a:rPr lang="en-US" sz="2400" dirty="0"/>
                          </a:br>
                          <a:r>
                            <a:rPr lang="en-US" sz="2400" dirty="0"/>
                            <a:t>(the relative phases of the different plane waves), </a:t>
                          </a:r>
                        </a:p>
                      </a:txBody>
                      <a:tcPr/>
                    </a:tc>
                    <a:tc>
                      <a:txBody>
                        <a:bodyPr/>
                        <a:lstStyle/>
                        <a:p>
                          <a:pPr algn="l"/>
                          <a:r>
                            <a:rPr lang="en-US" sz="2400" dirty="0"/>
                            <a:t>Pros: </a:t>
                          </a:r>
                        </a:p>
                        <a:p>
                          <a:pPr algn="l"/>
                          <a:r>
                            <a:rPr lang="en-US" sz="2400" dirty="0"/>
                            <a:t>- o</a:t>
                          </a:r>
                          <a:r>
                            <a:rPr kumimoji="0" lang="en-US" sz="2400" kern="1200" dirty="0">
                              <a:solidFill>
                                <a:schemeClr val="dk1"/>
                              </a:solidFill>
                              <a:effectLst/>
                              <a:latin typeface="+mn-lt"/>
                              <a:ea typeface="+mn-ea"/>
                              <a:cs typeface="+mn-cs"/>
                            </a:rPr>
                            <a:t>ne-to-one representation of</a:t>
                          </a:r>
                          <a:br>
                            <a:rPr lang="en-US" sz="2400" dirty="0"/>
                          </a:br>
                          <a:r>
                            <a:rPr kumimoji="0" lang="en-US" sz="2400" kern="1200" dirty="0">
                              <a:solidFill>
                                <a:schemeClr val="dk1"/>
                              </a:solidFill>
                              <a:effectLst/>
                              <a:latin typeface="+mn-lt"/>
                              <a:ea typeface="+mn-ea"/>
                              <a:cs typeface="+mn-cs"/>
                            </a:rPr>
                            <a:t>the atomic neighborhood, </a:t>
                          </a:r>
                          <a:r>
                            <a:rPr lang="en-US" sz="2400" dirty="0"/>
                            <a:t>include phase angels</a:t>
                          </a:r>
                        </a:p>
                      </a:txBody>
                      <a:tcPr/>
                    </a:tc>
                    <a:extLst>
                      <a:ext uri="{0D108BD9-81ED-4DB2-BD59-A6C34878D82A}">
                        <a16:rowId xmlns:a16="http://schemas.microsoft.com/office/drawing/2014/main" val="2622710515"/>
                      </a:ext>
                    </a:extLst>
                  </a:tr>
                </a:tbl>
              </a:graphicData>
            </a:graphic>
          </p:graphicFrame>
        </mc:Choice>
        <mc:Fallback xmlns="">
          <p:graphicFrame>
            <p:nvGraphicFramePr>
              <p:cNvPr id="50" name="Table 64">
                <a:extLst>
                  <a:ext uri="{FF2B5EF4-FFF2-40B4-BE49-F238E27FC236}">
                    <a16:creationId xmlns:a16="http://schemas.microsoft.com/office/drawing/2014/main" id="{8ACCBF04-38AB-5E5F-51DF-3A8E912C9434}"/>
                  </a:ext>
                </a:extLst>
              </p:cNvPr>
              <p:cNvGraphicFramePr>
                <a:graphicFrameLocks noGrp="1"/>
              </p:cNvGraphicFramePr>
              <p:nvPr>
                <p:extLst>
                  <p:ext uri="{D42A27DB-BD31-4B8C-83A1-F6EECF244321}">
                    <p14:modId xmlns:p14="http://schemas.microsoft.com/office/powerpoint/2010/main" val="1150555881"/>
                  </p:ext>
                </p:extLst>
              </p:nvPr>
            </p:nvGraphicFramePr>
            <p:xfrm>
              <a:off x="15926502" y="12623102"/>
              <a:ext cx="11731200" cy="3541081"/>
            </p:xfrm>
            <a:graphic>
              <a:graphicData uri="http://schemas.openxmlformats.org/drawingml/2006/table">
                <a:tbl>
                  <a:tblPr firstRow="1" bandRow="1">
                    <a:tableStyleId>{3C2FFA5D-87B4-456A-9821-1D502468CF0F}</a:tableStyleId>
                  </a:tblPr>
                  <a:tblGrid>
                    <a:gridCol w="5754198">
                      <a:extLst>
                        <a:ext uri="{9D8B030D-6E8A-4147-A177-3AD203B41FA5}">
                          <a16:colId xmlns:a16="http://schemas.microsoft.com/office/drawing/2014/main" val="3446324417"/>
                        </a:ext>
                      </a:extLst>
                    </a:gridCol>
                    <a:gridCol w="5977002">
                      <a:extLst>
                        <a:ext uri="{9D8B030D-6E8A-4147-A177-3AD203B41FA5}">
                          <a16:colId xmlns:a16="http://schemas.microsoft.com/office/drawing/2014/main" val="3946075638"/>
                        </a:ext>
                      </a:extLst>
                    </a:gridCol>
                  </a:tblGrid>
                  <a:tr h="670353">
                    <a:tc>
                      <a:txBody>
                        <a:bodyPr/>
                        <a:lstStyle/>
                        <a:p>
                          <a:pPr algn="ctr"/>
                          <a:r>
                            <a:rPr lang="en-US" sz="2400" dirty="0">
                              <a:solidFill>
                                <a:schemeClr val="tx1"/>
                              </a:solidFill>
                              <a:latin typeface="Calibri"/>
                            </a:rPr>
                            <a:t>3D</a:t>
                          </a:r>
                        </a:p>
                      </a:txBody>
                      <a:tcPr anchor="ctr"/>
                    </a:tc>
                    <a:tc>
                      <a:txBody>
                        <a:bodyPr/>
                        <a:lstStyle/>
                        <a:p>
                          <a:pPr algn="ctr"/>
                          <a:r>
                            <a:rPr lang="en-US" sz="2400" dirty="0">
                              <a:solidFill>
                                <a:schemeClr val="tx1"/>
                              </a:solidFill>
                              <a:latin typeface="Calibri"/>
                            </a:rPr>
                            <a:t>4D</a:t>
                          </a:r>
                        </a:p>
                      </a:txBody>
                      <a:tcPr anchor="ctr"/>
                    </a:tc>
                    <a:extLst>
                      <a:ext uri="{0D108BD9-81ED-4DB2-BD59-A6C34878D82A}">
                        <a16:rowId xmlns:a16="http://schemas.microsoft.com/office/drawing/2014/main" val="2530178265"/>
                      </a:ext>
                    </a:extLst>
                  </a:tr>
                  <a:tr h="1186307">
                    <a:tc>
                      <a:txBody>
                        <a:bodyPr/>
                        <a:lstStyle/>
                        <a:p>
                          <a:pPr algn="l"/>
                          <a:endParaRPr lang="en-US" sz="2400" dirty="0"/>
                        </a:p>
                      </a:txBody>
                      <a:tcPr anchor="ctr"/>
                    </a:tc>
                    <a:tc>
                      <a:txBody>
                        <a:bodyPr/>
                        <a:lstStyle/>
                        <a:p>
                          <a:endParaRPr lang="en-US"/>
                        </a:p>
                      </a:txBody>
                      <a:tcPr anchor="ctr">
                        <a:blipFill>
                          <a:blip r:embed="rId7"/>
                          <a:stretch>
                            <a:fillRect l="-97452" t="-95745" r="-1274" b="-151064"/>
                          </a:stretch>
                        </a:blipFill>
                      </a:tcPr>
                    </a:tc>
                    <a:extLst>
                      <a:ext uri="{0D108BD9-81ED-4DB2-BD59-A6C34878D82A}">
                        <a16:rowId xmlns:a16="http://schemas.microsoft.com/office/drawing/2014/main" val="67732659"/>
                      </a:ext>
                    </a:extLst>
                  </a:tr>
                  <a:tr h="16844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Cons: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 missing all “phase” information</a:t>
                          </a:r>
                          <a:br>
                            <a:rPr lang="en-US" sz="2400" dirty="0"/>
                          </a:br>
                          <a:r>
                            <a:rPr lang="en-US" sz="2400" dirty="0"/>
                            <a:t>(the relative phases of the different plane waves), </a:t>
                          </a:r>
                        </a:p>
                      </a:txBody>
                      <a:tcPr/>
                    </a:tc>
                    <a:tc>
                      <a:txBody>
                        <a:bodyPr/>
                        <a:lstStyle/>
                        <a:p>
                          <a:pPr algn="l"/>
                          <a:r>
                            <a:rPr lang="en-US" sz="2400" dirty="0"/>
                            <a:t>Pros: </a:t>
                          </a:r>
                        </a:p>
                        <a:p>
                          <a:pPr algn="l"/>
                          <a:r>
                            <a:rPr lang="en-US" sz="2400" dirty="0"/>
                            <a:t>- o</a:t>
                          </a:r>
                          <a:r>
                            <a:rPr kumimoji="0" lang="en-US" sz="2400" kern="1200" dirty="0">
                              <a:solidFill>
                                <a:schemeClr val="dk1"/>
                              </a:solidFill>
                              <a:effectLst/>
                              <a:latin typeface="+mn-lt"/>
                              <a:ea typeface="+mn-ea"/>
                              <a:cs typeface="+mn-cs"/>
                            </a:rPr>
                            <a:t>ne-to-one representation of</a:t>
                          </a:r>
                          <a:br>
                            <a:rPr lang="en-US" sz="2400" dirty="0"/>
                          </a:br>
                          <a:r>
                            <a:rPr kumimoji="0" lang="en-US" sz="2400" kern="1200" dirty="0">
                              <a:solidFill>
                                <a:schemeClr val="dk1"/>
                              </a:solidFill>
                              <a:effectLst/>
                              <a:latin typeface="+mn-lt"/>
                              <a:ea typeface="+mn-ea"/>
                              <a:cs typeface="+mn-cs"/>
                            </a:rPr>
                            <a:t>the atomic neighborhood, </a:t>
                          </a:r>
                          <a:r>
                            <a:rPr lang="en-US" sz="2400" dirty="0"/>
                            <a:t>include phase angels</a:t>
                          </a:r>
                        </a:p>
                      </a:txBody>
                      <a:tcPr/>
                    </a:tc>
                    <a:extLst>
                      <a:ext uri="{0D108BD9-81ED-4DB2-BD59-A6C34878D82A}">
                        <a16:rowId xmlns:a16="http://schemas.microsoft.com/office/drawing/2014/main" val="2622710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7" name="Table 21">
                <a:extLst>
                  <a:ext uri="{FF2B5EF4-FFF2-40B4-BE49-F238E27FC236}">
                    <a16:creationId xmlns:a16="http://schemas.microsoft.com/office/drawing/2014/main" id="{F5C92F2A-A2A9-E480-8552-B72A62011408}"/>
                  </a:ext>
                </a:extLst>
              </p:cNvPr>
              <p:cNvGraphicFramePr>
                <a:graphicFrameLocks noGrp="1"/>
              </p:cNvGraphicFramePr>
              <p:nvPr>
                <p:extLst>
                  <p:ext uri="{D42A27DB-BD31-4B8C-83A1-F6EECF244321}">
                    <p14:modId xmlns:p14="http://schemas.microsoft.com/office/powerpoint/2010/main" val="2486333636"/>
                  </p:ext>
                </p:extLst>
              </p:nvPr>
            </p:nvGraphicFramePr>
            <p:xfrm>
              <a:off x="15878733" y="19310797"/>
              <a:ext cx="11594614" cy="4325440"/>
            </p:xfrm>
            <a:graphic>
              <a:graphicData uri="http://schemas.openxmlformats.org/drawingml/2006/table">
                <a:tbl>
                  <a:tblPr firstRow="1" bandRow="1">
                    <a:tableStyleId>{3C2FFA5D-87B4-456A-9821-1D502468CF0F}</a:tableStyleId>
                  </a:tblPr>
                  <a:tblGrid>
                    <a:gridCol w="5691178">
                      <a:extLst>
                        <a:ext uri="{9D8B030D-6E8A-4147-A177-3AD203B41FA5}">
                          <a16:colId xmlns:a16="http://schemas.microsoft.com/office/drawing/2014/main" val="3701820358"/>
                        </a:ext>
                      </a:extLst>
                    </a:gridCol>
                    <a:gridCol w="5903436">
                      <a:extLst>
                        <a:ext uri="{9D8B030D-6E8A-4147-A177-3AD203B41FA5}">
                          <a16:colId xmlns:a16="http://schemas.microsoft.com/office/drawing/2014/main" val="598527557"/>
                        </a:ext>
                      </a:extLst>
                    </a:gridCol>
                  </a:tblGrid>
                  <a:tr h="629092">
                    <a:tc>
                      <a:txBody>
                        <a:bodyPr/>
                        <a:lstStyle/>
                        <a:p>
                          <a:pPr lvl="0" algn="ctr">
                            <a:buNone/>
                          </a:pPr>
                          <a:r>
                            <a:rPr lang="en-US" sz="2400" dirty="0">
                              <a:solidFill>
                                <a:schemeClr val="tx1"/>
                              </a:solidFill>
                              <a:latin typeface="Calibri"/>
                            </a:rPr>
                            <a:t>Equation</a:t>
                          </a:r>
                        </a:p>
                      </a:txBody>
                      <a:tcPr anchor="ctr"/>
                    </a:tc>
                    <a:tc>
                      <a:txBody>
                        <a:bodyPr/>
                        <a:lstStyle/>
                        <a:p>
                          <a:pPr lvl="0" algn="ctr">
                            <a:buNone/>
                          </a:pPr>
                          <a:r>
                            <a:rPr lang="en-US" sz="2400" u="none" strike="noStrike" noProof="0" dirty="0">
                              <a:solidFill>
                                <a:schemeClr val="tx1"/>
                              </a:solidFill>
                              <a:latin typeface="Calibri"/>
                            </a:rPr>
                            <a:t>Definition</a:t>
                          </a:r>
                        </a:p>
                      </a:txBody>
                      <a:tcPr anchor="ctr"/>
                    </a:tc>
                    <a:extLst>
                      <a:ext uri="{0D108BD9-81ED-4DB2-BD59-A6C34878D82A}">
                        <a16:rowId xmlns:a16="http://schemas.microsoft.com/office/drawing/2014/main" val="2333306537"/>
                      </a:ext>
                    </a:extLst>
                  </a:tr>
                  <a:tr h="964608">
                    <a:tc>
                      <a:txBody>
                        <a:bodyPr/>
                        <a:lstStyle/>
                        <a:p>
                          <a:endParaRPr lang="en-US" sz="2200" dirty="0">
                            <a:solidFill>
                              <a:schemeClr val="tx1"/>
                            </a:solidFill>
                            <a:latin typeface="Calibri"/>
                          </a:endParaRPr>
                        </a:p>
                      </a:txBody>
                      <a:tcPr/>
                    </a:tc>
                    <a:tc>
                      <a:txBody>
                        <a:bodyPr/>
                        <a:lstStyle/>
                        <a:p>
                          <a:r>
                            <a:rPr lang="en-US" sz="2200" dirty="0" err="1">
                              <a:solidFill>
                                <a:schemeClr val="tx1"/>
                              </a:solidFill>
                              <a:latin typeface="Calibri"/>
                            </a:rPr>
                            <a:t>Exapansion</a:t>
                          </a:r>
                          <a:r>
                            <a:rPr lang="en-US" sz="2200" dirty="0">
                              <a:solidFill>
                                <a:schemeClr val="tx1"/>
                              </a:solidFill>
                              <a:latin typeface="Calibri"/>
                            </a:rPr>
                            <a:t> density coefficient function </a:t>
                          </a:r>
                          <a:r>
                            <a:rPr lang="en-US" sz="2200" u="none" strike="noStrike" noProof="0" dirty="0">
                              <a:solidFill>
                                <a:schemeClr val="tx1"/>
                              </a:solidFill>
                              <a:latin typeface="Calibri"/>
                            </a:rPr>
                            <a:t>relates to the probability density of atoms' orientations in the material</a:t>
                          </a:r>
                          <a:endParaRPr lang="en-US" sz="2200" dirty="0">
                            <a:solidFill>
                              <a:schemeClr val="tx1"/>
                            </a:solidFill>
                            <a:latin typeface="Calibri"/>
                          </a:endParaRPr>
                        </a:p>
                      </a:txBody>
                      <a:tcPr/>
                    </a:tc>
                    <a:extLst>
                      <a:ext uri="{0D108BD9-81ED-4DB2-BD59-A6C34878D82A}">
                        <a16:rowId xmlns:a16="http://schemas.microsoft.com/office/drawing/2014/main" val="99711228"/>
                      </a:ext>
                    </a:extLst>
                  </a:tr>
                  <a:tr h="1216245">
                    <a:tc>
                      <a:txBody>
                        <a:bodyPr/>
                        <a:lstStyle/>
                        <a:p>
                          <a:endParaRPr lang="en-US" sz="2200" dirty="0">
                            <a:solidFill>
                              <a:schemeClr val="tx1"/>
                            </a:solidFill>
                            <a:latin typeface="Calibri"/>
                          </a:endParaRPr>
                        </a:p>
                      </a:txBody>
                      <a:tcPr/>
                    </a:tc>
                    <a:tc>
                      <a:txBody>
                        <a:bodyPr/>
                        <a:lstStyle/>
                        <a:p>
                          <a:r>
                            <a:rPr lang="en-US" sz="2200" dirty="0">
                              <a:solidFill>
                                <a:schemeClr val="tx1"/>
                              </a:solidFill>
                              <a:latin typeface="Calibri"/>
                            </a:rPr>
                            <a:t>Clebsch Gordan coefficient, </a:t>
                          </a:r>
                          <a:r>
                            <a:rPr lang="en-US" sz="2200" u="none" strike="noStrike" noProof="0" dirty="0">
                              <a:solidFill>
                                <a:schemeClr val="tx1"/>
                              </a:solidFill>
                              <a:latin typeface="Calibri"/>
                            </a:rPr>
                            <a:t>represent the probability amplitude that </a:t>
                          </a:r>
                          <a14:m>
                            <m:oMath xmlns:m="http://schemas.openxmlformats.org/officeDocument/2006/math">
                              <m:sSub>
                                <m:sSubPr>
                                  <m:ctrlPr>
                                    <a:rPr lang="en-US" sz="2200" i="1" u="none" strike="noStrike" noProof="0" smtClean="0">
                                      <a:solidFill>
                                        <a:schemeClr val="tx1"/>
                                      </a:solidFill>
                                      <a:latin typeface="Cambria Math" panose="02040503050406030204" pitchFamily="18" charset="0"/>
                                    </a:rPr>
                                  </m:ctrlPr>
                                </m:sSubPr>
                                <m:e>
                                  <m:r>
                                    <a:rPr lang="en-US" sz="2200" b="0" i="1" u="none" strike="noStrike" noProof="0" smtClean="0">
                                      <a:solidFill>
                                        <a:schemeClr val="tx1"/>
                                      </a:solidFill>
                                      <a:latin typeface="Cambria Math" panose="02040503050406030204" pitchFamily="18" charset="0"/>
                                    </a:rPr>
                                    <m:t>𝑗</m:t>
                                  </m:r>
                                </m:e>
                                <m:sub>
                                  <m:r>
                                    <a:rPr lang="en-US" sz="2200" b="0" i="1" u="none" strike="noStrike" noProof="0" smtClean="0">
                                      <a:solidFill>
                                        <a:schemeClr val="tx1"/>
                                      </a:solidFill>
                                      <a:latin typeface="Cambria Math" panose="02040503050406030204" pitchFamily="18" charset="0"/>
                                    </a:rPr>
                                    <m:t>1</m:t>
                                  </m:r>
                                </m:sub>
                              </m:sSub>
                            </m:oMath>
                          </a14:m>
                          <a:r>
                            <a:rPr lang="en-US" sz="2200" u="none" strike="noStrike" noProof="0" dirty="0">
                              <a:solidFill>
                                <a:schemeClr val="tx1"/>
                              </a:solidFill>
                              <a:latin typeface="Calibri"/>
                            </a:rPr>
                            <a:t> and </a:t>
                          </a:r>
                          <a14:m>
                            <m:oMath xmlns:m="http://schemas.openxmlformats.org/officeDocument/2006/math">
                              <m:sSub>
                                <m:sSubPr>
                                  <m:ctrlPr>
                                    <a:rPr lang="en-US" sz="2200" i="1" u="none" strike="noStrike" noProof="0" smtClean="0">
                                      <a:solidFill>
                                        <a:schemeClr val="tx1"/>
                                      </a:solidFill>
                                      <a:latin typeface="Cambria Math" panose="02040503050406030204" pitchFamily="18" charset="0"/>
                                    </a:rPr>
                                  </m:ctrlPr>
                                </m:sSubPr>
                                <m:e>
                                  <m:r>
                                    <a:rPr lang="en-US" sz="2200" b="0" i="1" u="none" strike="noStrike" noProof="0" smtClean="0">
                                      <a:solidFill>
                                        <a:schemeClr val="tx1"/>
                                      </a:solidFill>
                                      <a:latin typeface="Cambria Math" panose="02040503050406030204" pitchFamily="18" charset="0"/>
                                    </a:rPr>
                                    <m:t>𝑗</m:t>
                                  </m:r>
                                </m:e>
                                <m:sub>
                                  <m:r>
                                    <a:rPr lang="en-US" sz="2200" b="0" i="1" u="none" strike="noStrike" noProof="0" smtClean="0">
                                      <a:solidFill>
                                        <a:schemeClr val="tx1"/>
                                      </a:solidFill>
                                      <a:latin typeface="Cambria Math" panose="02040503050406030204" pitchFamily="18" charset="0"/>
                                    </a:rPr>
                                    <m:t>2</m:t>
                                  </m:r>
                                </m:sub>
                              </m:sSub>
                            </m:oMath>
                          </a14:m>
                          <a:r>
                            <a:rPr lang="en-US" sz="2200" u="none" strike="noStrike" noProof="0" dirty="0">
                              <a:solidFill>
                                <a:schemeClr val="tx1"/>
                              </a:solidFill>
                              <a:latin typeface="Calibri"/>
                            </a:rPr>
                            <a:t> are coupled into a resultant angular momentum j with projection m.</a:t>
                          </a:r>
                          <a:endParaRPr lang="en-US" sz="2200" dirty="0">
                            <a:solidFill>
                              <a:schemeClr val="tx1"/>
                            </a:solidFill>
                            <a:latin typeface="Calibri"/>
                          </a:endParaRPr>
                        </a:p>
                      </a:txBody>
                      <a:tcPr/>
                    </a:tc>
                    <a:extLst>
                      <a:ext uri="{0D108BD9-81ED-4DB2-BD59-A6C34878D82A}">
                        <a16:rowId xmlns:a16="http://schemas.microsoft.com/office/drawing/2014/main" val="2304795990"/>
                      </a:ext>
                    </a:extLst>
                  </a:tr>
                  <a:tr h="1166508">
                    <a:tc>
                      <a:txBody>
                        <a:bodyPr/>
                        <a:lstStyle/>
                        <a:p>
                          <a:endParaRPr lang="en-US" sz="2200" dirty="0">
                            <a:solidFill>
                              <a:schemeClr val="tx1"/>
                            </a:solidFill>
                            <a:latin typeface="Calibri"/>
                          </a:endParaRPr>
                        </a:p>
                      </a:txBody>
                      <a:tcPr/>
                    </a:tc>
                    <a:tc>
                      <a:txBody>
                        <a:bodyPr/>
                        <a:lstStyle/>
                        <a:p>
                          <a:pPr lvl="0">
                            <a:buNone/>
                          </a:pPr>
                          <a:r>
                            <a:rPr lang="en-US" sz="2200" u="none" strike="noStrike" noProof="0" dirty="0">
                              <a:solidFill>
                                <a:schemeClr val="tx1"/>
                              </a:solidFill>
                              <a:latin typeface="Calibri"/>
                            </a:rPr>
                            <a:t>Coupling coefficients in four-dimensional spherical harmonic, analogous to the Clebsch-Gordan coefficients for rotations in two dimensions.</a:t>
                          </a:r>
                          <a:endParaRPr lang="en-US" sz="2200" dirty="0">
                            <a:solidFill>
                              <a:schemeClr val="tx1"/>
                            </a:solidFill>
                            <a:latin typeface="Calibri"/>
                          </a:endParaRPr>
                        </a:p>
                      </a:txBody>
                      <a:tcPr/>
                    </a:tc>
                    <a:extLst>
                      <a:ext uri="{0D108BD9-81ED-4DB2-BD59-A6C34878D82A}">
                        <a16:rowId xmlns:a16="http://schemas.microsoft.com/office/drawing/2014/main" val="3737579450"/>
                      </a:ext>
                    </a:extLst>
                  </a:tr>
                </a:tbl>
              </a:graphicData>
            </a:graphic>
          </p:graphicFrame>
        </mc:Choice>
        <mc:Fallback xmlns="">
          <p:graphicFrame>
            <p:nvGraphicFramePr>
              <p:cNvPr id="57" name="Table 21">
                <a:extLst>
                  <a:ext uri="{FF2B5EF4-FFF2-40B4-BE49-F238E27FC236}">
                    <a16:creationId xmlns:a16="http://schemas.microsoft.com/office/drawing/2014/main" id="{F5C92F2A-A2A9-E480-8552-B72A62011408}"/>
                  </a:ext>
                </a:extLst>
              </p:cNvPr>
              <p:cNvGraphicFramePr>
                <a:graphicFrameLocks noGrp="1"/>
              </p:cNvGraphicFramePr>
              <p:nvPr>
                <p:extLst>
                  <p:ext uri="{D42A27DB-BD31-4B8C-83A1-F6EECF244321}">
                    <p14:modId xmlns:p14="http://schemas.microsoft.com/office/powerpoint/2010/main" val="2486333636"/>
                  </p:ext>
                </p:extLst>
              </p:nvPr>
            </p:nvGraphicFramePr>
            <p:xfrm>
              <a:off x="15878733" y="19310797"/>
              <a:ext cx="11594614" cy="4325440"/>
            </p:xfrm>
            <a:graphic>
              <a:graphicData uri="http://schemas.openxmlformats.org/drawingml/2006/table">
                <a:tbl>
                  <a:tblPr firstRow="1" bandRow="1">
                    <a:tableStyleId>{3C2FFA5D-87B4-456A-9821-1D502468CF0F}</a:tableStyleId>
                  </a:tblPr>
                  <a:tblGrid>
                    <a:gridCol w="5691178">
                      <a:extLst>
                        <a:ext uri="{9D8B030D-6E8A-4147-A177-3AD203B41FA5}">
                          <a16:colId xmlns:a16="http://schemas.microsoft.com/office/drawing/2014/main" val="3701820358"/>
                        </a:ext>
                      </a:extLst>
                    </a:gridCol>
                    <a:gridCol w="5903436">
                      <a:extLst>
                        <a:ext uri="{9D8B030D-6E8A-4147-A177-3AD203B41FA5}">
                          <a16:colId xmlns:a16="http://schemas.microsoft.com/office/drawing/2014/main" val="598527557"/>
                        </a:ext>
                      </a:extLst>
                    </a:gridCol>
                  </a:tblGrid>
                  <a:tr h="629092">
                    <a:tc>
                      <a:txBody>
                        <a:bodyPr/>
                        <a:lstStyle/>
                        <a:p>
                          <a:pPr lvl="0" algn="ctr">
                            <a:buNone/>
                          </a:pPr>
                          <a:r>
                            <a:rPr lang="en-US" sz="2400" dirty="0">
                              <a:solidFill>
                                <a:schemeClr val="tx1"/>
                              </a:solidFill>
                              <a:latin typeface="Calibri"/>
                            </a:rPr>
                            <a:t>Equation</a:t>
                          </a:r>
                        </a:p>
                      </a:txBody>
                      <a:tcPr anchor="ctr"/>
                    </a:tc>
                    <a:tc>
                      <a:txBody>
                        <a:bodyPr/>
                        <a:lstStyle/>
                        <a:p>
                          <a:pPr lvl="0" algn="ctr">
                            <a:buNone/>
                          </a:pPr>
                          <a:r>
                            <a:rPr lang="en-US" sz="2400" u="none" strike="noStrike" noProof="0" dirty="0">
                              <a:solidFill>
                                <a:schemeClr val="tx1"/>
                              </a:solidFill>
                              <a:latin typeface="Calibri"/>
                            </a:rPr>
                            <a:t>Definition</a:t>
                          </a:r>
                        </a:p>
                      </a:txBody>
                      <a:tcPr anchor="ctr"/>
                    </a:tc>
                    <a:extLst>
                      <a:ext uri="{0D108BD9-81ED-4DB2-BD59-A6C34878D82A}">
                        <a16:rowId xmlns:a16="http://schemas.microsoft.com/office/drawing/2014/main" val="2333306537"/>
                      </a:ext>
                    </a:extLst>
                  </a:tr>
                  <a:tr h="1097280">
                    <a:tc>
                      <a:txBody>
                        <a:bodyPr/>
                        <a:lstStyle/>
                        <a:p>
                          <a:endParaRPr lang="en-US" sz="2200" dirty="0">
                            <a:solidFill>
                              <a:schemeClr val="tx1"/>
                            </a:solidFill>
                            <a:latin typeface="Calibri"/>
                          </a:endParaRPr>
                        </a:p>
                      </a:txBody>
                      <a:tcPr/>
                    </a:tc>
                    <a:tc>
                      <a:txBody>
                        <a:bodyPr/>
                        <a:lstStyle/>
                        <a:p>
                          <a:r>
                            <a:rPr lang="en-US" sz="2200" dirty="0" err="1">
                              <a:solidFill>
                                <a:schemeClr val="tx1"/>
                              </a:solidFill>
                              <a:latin typeface="Calibri"/>
                            </a:rPr>
                            <a:t>Exapansion</a:t>
                          </a:r>
                          <a:r>
                            <a:rPr lang="en-US" sz="2200" dirty="0">
                              <a:solidFill>
                                <a:schemeClr val="tx1"/>
                              </a:solidFill>
                              <a:latin typeface="Calibri"/>
                            </a:rPr>
                            <a:t> density coefficient function </a:t>
                          </a:r>
                          <a:r>
                            <a:rPr lang="en-US" sz="2200" u="none" strike="noStrike" noProof="0" dirty="0">
                              <a:solidFill>
                                <a:schemeClr val="tx1"/>
                              </a:solidFill>
                              <a:latin typeface="Calibri"/>
                            </a:rPr>
                            <a:t>relates to the probability density of atoms' orientations in the material</a:t>
                          </a:r>
                          <a:endParaRPr lang="en-US" sz="2200" dirty="0">
                            <a:solidFill>
                              <a:schemeClr val="tx1"/>
                            </a:solidFill>
                            <a:latin typeface="Calibri"/>
                          </a:endParaRPr>
                        </a:p>
                      </a:txBody>
                      <a:tcPr/>
                    </a:tc>
                    <a:extLst>
                      <a:ext uri="{0D108BD9-81ED-4DB2-BD59-A6C34878D82A}">
                        <a16:rowId xmlns:a16="http://schemas.microsoft.com/office/drawing/2014/main" val="99711228"/>
                      </a:ext>
                    </a:extLst>
                  </a:tr>
                  <a:tr h="1432560">
                    <a:tc>
                      <a:txBody>
                        <a:bodyPr/>
                        <a:lstStyle/>
                        <a:p>
                          <a:endParaRPr lang="en-US" sz="2200" dirty="0">
                            <a:solidFill>
                              <a:schemeClr val="tx1"/>
                            </a:solidFill>
                            <a:latin typeface="Calibri"/>
                          </a:endParaRPr>
                        </a:p>
                      </a:txBody>
                      <a:tcPr/>
                    </a:tc>
                    <a:tc>
                      <a:txBody>
                        <a:bodyPr/>
                        <a:lstStyle/>
                        <a:p>
                          <a:endParaRPr lang="en-US"/>
                        </a:p>
                      </a:txBody>
                      <a:tcPr>
                        <a:blipFill>
                          <a:blip r:embed="rId8"/>
                          <a:stretch>
                            <a:fillRect l="-97634" t="-121053" r="-1290" b="-87719"/>
                          </a:stretch>
                        </a:blipFill>
                      </a:tcPr>
                    </a:tc>
                    <a:extLst>
                      <a:ext uri="{0D108BD9-81ED-4DB2-BD59-A6C34878D82A}">
                        <a16:rowId xmlns:a16="http://schemas.microsoft.com/office/drawing/2014/main" val="2304795990"/>
                      </a:ext>
                    </a:extLst>
                  </a:tr>
                  <a:tr h="1166508">
                    <a:tc>
                      <a:txBody>
                        <a:bodyPr/>
                        <a:lstStyle/>
                        <a:p>
                          <a:endParaRPr lang="en-US" sz="2200" dirty="0">
                            <a:solidFill>
                              <a:schemeClr val="tx1"/>
                            </a:solidFill>
                            <a:latin typeface="Calibri"/>
                          </a:endParaRPr>
                        </a:p>
                      </a:txBody>
                      <a:tcPr/>
                    </a:tc>
                    <a:tc>
                      <a:txBody>
                        <a:bodyPr/>
                        <a:lstStyle/>
                        <a:p>
                          <a:pPr lvl="0">
                            <a:buNone/>
                          </a:pPr>
                          <a:r>
                            <a:rPr lang="en-US" sz="2200" u="none" strike="noStrike" noProof="0" dirty="0">
                              <a:solidFill>
                                <a:schemeClr val="tx1"/>
                              </a:solidFill>
                              <a:latin typeface="Calibri"/>
                            </a:rPr>
                            <a:t>Coupling coefficients in four-dimensional spherical harmonic, analogous to the Clebsch-Gordan coefficients for rotations in two dimensions.</a:t>
                          </a:r>
                          <a:endParaRPr lang="en-US" sz="2200" dirty="0">
                            <a:solidFill>
                              <a:schemeClr val="tx1"/>
                            </a:solidFill>
                            <a:latin typeface="Calibri"/>
                          </a:endParaRPr>
                        </a:p>
                      </a:txBody>
                      <a:tcPr/>
                    </a:tc>
                    <a:extLst>
                      <a:ext uri="{0D108BD9-81ED-4DB2-BD59-A6C34878D82A}">
                        <a16:rowId xmlns:a16="http://schemas.microsoft.com/office/drawing/2014/main" val="3737579450"/>
                      </a:ext>
                    </a:extLst>
                  </a:tr>
                </a:tbl>
              </a:graphicData>
            </a:graphic>
          </p:graphicFrame>
        </mc:Fallback>
      </mc:AlternateContent>
      <p:sp>
        <p:nvSpPr>
          <p:cNvPr id="58" name="TextBox 57">
            <a:extLst>
              <a:ext uri="{FF2B5EF4-FFF2-40B4-BE49-F238E27FC236}">
                <a16:creationId xmlns:a16="http://schemas.microsoft.com/office/drawing/2014/main" id="{254C7F43-D882-46D8-2E02-68AA1A2566FA}"/>
              </a:ext>
            </a:extLst>
          </p:cNvPr>
          <p:cNvSpPr txBox="1"/>
          <p:nvPr/>
        </p:nvSpPr>
        <p:spPr>
          <a:xfrm>
            <a:off x="16035914" y="17016335"/>
            <a:ext cx="11559730" cy="2261559"/>
          </a:xfrm>
          <a:prstGeom prst="rect">
            <a:avLst/>
          </a:prstGeom>
          <a:noFill/>
        </p:spPr>
        <p:txBody>
          <a:bodyPr wrap="square" lIns="0" tIns="0" rIns="0" bIns="0" rtlCol="0" anchor="t">
            <a:normAutofit/>
          </a:bodyPr>
          <a:lstStyle/>
          <a:p>
            <a:pPr algn="just"/>
            <a:r>
              <a:rPr lang="en-US" sz="2600" dirty="0">
                <a:latin typeface="+mj-lt"/>
                <a:cs typeface="Calibri"/>
              </a:rPr>
              <a:t>The atomic environment descriptor proposed by Bartok et al [3], </a:t>
            </a:r>
            <a:r>
              <a:rPr lang="en-US" sz="2600" dirty="0">
                <a:latin typeface="+mj-lt"/>
                <a:ea typeface="+mn-lt"/>
                <a:cs typeface="+mn-lt"/>
              </a:rPr>
              <a:t>that have real value and remain invariant under translation, rotation, and permutation of atoms:</a:t>
            </a:r>
          </a:p>
        </p:txBody>
      </p:sp>
      <p:sp>
        <p:nvSpPr>
          <p:cNvPr id="74" name="TextBox 73">
            <a:extLst>
              <a:ext uri="{FF2B5EF4-FFF2-40B4-BE49-F238E27FC236}">
                <a16:creationId xmlns:a16="http://schemas.microsoft.com/office/drawing/2014/main" id="{F0C2EB23-A0D6-476E-513D-EE81354BC981}"/>
              </a:ext>
            </a:extLst>
          </p:cNvPr>
          <p:cNvSpPr txBox="1"/>
          <p:nvPr/>
        </p:nvSpPr>
        <p:spPr>
          <a:xfrm>
            <a:off x="17555485" y="23794317"/>
            <a:ext cx="87131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a:cs typeface="Calibri"/>
              </a:rPr>
              <a:t>Table 1:  Mathematical equations  definition for </a:t>
            </a:r>
            <a:r>
              <a:rPr lang="en-US" sz="2200" dirty="0" err="1">
                <a:latin typeface="Calibri"/>
                <a:cs typeface="Calibri"/>
              </a:rPr>
              <a:t>bispectrum</a:t>
            </a:r>
            <a:r>
              <a:rPr lang="en-US" sz="2200" dirty="0">
                <a:latin typeface="Calibri"/>
                <a:cs typeface="Calibri"/>
              </a:rPr>
              <a:t> calculation </a:t>
            </a:r>
            <a:endParaRPr lang="en-US" dirty="0"/>
          </a:p>
        </p:txBody>
      </p:sp>
      <p:sp>
        <p:nvSpPr>
          <p:cNvPr id="76" name="TextBox 75">
            <a:extLst>
              <a:ext uri="{FF2B5EF4-FFF2-40B4-BE49-F238E27FC236}">
                <a16:creationId xmlns:a16="http://schemas.microsoft.com/office/drawing/2014/main" id="{8945BC94-654B-38F0-E09E-FC7B5F784670}"/>
              </a:ext>
            </a:extLst>
          </p:cNvPr>
          <p:cNvSpPr txBox="1"/>
          <p:nvPr/>
        </p:nvSpPr>
        <p:spPr>
          <a:xfrm>
            <a:off x="15878733" y="11998404"/>
            <a:ext cx="94884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bri"/>
                <a:cs typeface="Calibri"/>
              </a:rPr>
              <a:t>Local density neighbor function in 3D/ 4D dimensional space</a:t>
            </a:r>
            <a:endParaRPr lang="en-US" sz="2800" b="1" dirty="0"/>
          </a:p>
        </p:txBody>
      </p:sp>
      <p:pic>
        <p:nvPicPr>
          <p:cNvPr id="84" name="Picture 2" descr="C:\Users\rulisp\Documents\ESG Projects\SiC\Cubic.png">
            <a:extLst>
              <a:ext uri="{FF2B5EF4-FFF2-40B4-BE49-F238E27FC236}">
                <a16:creationId xmlns:a16="http://schemas.microsoft.com/office/drawing/2014/main" id="{CB9197F8-4387-2A47-2DA7-2DC99A0B24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2515" y="17936750"/>
            <a:ext cx="4808919" cy="480891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 descr="C:\Users\rulisp\Documents\Dissertation\Figures\potOL-PeriodicCell.png">
            <a:extLst>
              <a:ext uri="{FF2B5EF4-FFF2-40B4-BE49-F238E27FC236}">
                <a16:creationId xmlns:a16="http://schemas.microsoft.com/office/drawing/2014/main" id="{0D09EB7E-07E4-0DC4-57DA-9373CBC754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9148" y="17953743"/>
            <a:ext cx="6400800" cy="4800341"/>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AF03D1AD-87C4-DC01-021C-EB2C1140B606}"/>
              </a:ext>
            </a:extLst>
          </p:cNvPr>
          <p:cNvSpPr txBox="1"/>
          <p:nvPr/>
        </p:nvSpPr>
        <p:spPr>
          <a:xfrm>
            <a:off x="2096593" y="23264486"/>
            <a:ext cx="11400739" cy="1114935"/>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1: (Left) Ball and stick model of crystalline Silicon Carbide with large balls for the Silicon (Si) and small balls for the C. (Right) A cross sectional slice of the potential function for Silicon Carbide showing the atom centered spherical Gaussians at each atomic site.</a:t>
            </a:r>
            <a:endParaRPr lang="en-US" sz="2400" dirty="0">
              <a:latin typeface="Calibri"/>
              <a:cs typeface="Calibri"/>
            </a:endParaRPr>
          </a:p>
        </p:txBody>
      </p:sp>
      <p:graphicFrame>
        <p:nvGraphicFramePr>
          <p:cNvPr id="91" name="Object 90">
            <a:extLst>
              <a:ext uri="{FF2B5EF4-FFF2-40B4-BE49-F238E27FC236}">
                <a16:creationId xmlns:a16="http://schemas.microsoft.com/office/drawing/2014/main" id="{ECEB310A-2AE4-A06C-66A4-F1AE3E77481B}"/>
              </a:ext>
            </a:extLst>
          </p:cNvPr>
          <p:cNvGraphicFramePr>
            <a:graphicFrameLocks noChangeAspect="1"/>
          </p:cNvGraphicFramePr>
          <p:nvPr>
            <p:extLst>
              <p:ext uri="{D42A27DB-BD31-4B8C-83A1-F6EECF244321}">
                <p14:modId xmlns:p14="http://schemas.microsoft.com/office/powerpoint/2010/main" val="980821320"/>
              </p:ext>
            </p:extLst>
          </p:nvPr>
        </p:nvGraphicFramePr>
        <p:xfrm>
          <a:off x="8901698" y="24872516"/>
          <a:ext cx="5330952" cy="4536815"/>
        </p:xfrm>
        <a:graphic>
          <a:graphicData uri="http://schemas.openxmlformats.org/presentationml/2006/ole">
            <mc:AlternateContent xmlns:mc="http://schemas.openxmlformats.org/markup-compatibility/2006">
              <mc:Choice xmlns:v="urn:schemas-microsoft-com:vml" Requires="v">
                <p:oleObj name="Graph" r:id="rId11" imgW="3672250" imgH="3121657" progId="Origin50.Graph">
                  <p:embed/>
                </p:oleObj>
              </mc:Choice>
              <mc:Fallback>
                <p:oleObj name="Graph" r:id="rId11" imgW="3672250" imgH="3121657" progId="Origin50.Graph">
                  <p:embed/>
                  <p:pic>
                    <p:nvPicPr>
                      <p:cNvPr id="91" name="Object 90">
                        <a:extLst>
                          <a:ext uri="{FF2B5EF4-FFF2-40B4-BE49-F238E27FC236}">
                            <a16:creationId xmlns:a16="http://schemas.microsoft.com/office/drawing/2014/main" id="{ECEB310A-2AE4-A06C-66A4-F1AE3E7748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01698" y="24872516"/>
                        <a:ext cx="5330952" cy="4536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91">
            <a:extLst>
              <a:ext uri="{FF2B5EF4-FFF2-40B4-BE49-F238E27FC236}">
                <a16:creationId xmlns:a16="http://schemas.microsoft.com/office/drawing/2014/main" id="{521D9270-A57A-7059-78A8-74CA4B1A87DF}"/>
              </a:ext>
            </a:extLst>
          </p:cNvPr>
          <p:cNvGraphicFramePr>
            <a:graphicFrameLocks noChangeAspect="1"/>
          </p:cNvGraphicFramePr>
          <p:nvPr>
            <p:extLst>
              <p:ext uri="{D42A27DB-BD31-4B8C-83A1-F6EECF244321}">
                <p14:modId xmlns:p14="http://schemas.microsoft.com/office/powerpoint/2010/main" val="463112875"/>
              </p:ext>
            </p:extLst>
          </p:nvPr>
        </p:nvGraphicFramePr>
        <p:xfrm>
          <a:off x="4431434" y="24872516"/>
          <a:ext cx="5334000" cy="4548634"/>
        </p:xfrm>
        <a:graphic>
          <a:graphicData uri="http://schemas.openxmlformats.org/presentationml/2006/ole">
            <mc:AlternateContent xmlns:mc="http://schemas.openxmlformats.org/markup-compatibility/2006">
              <mc:Choice xmlns:v="urn:schemas-microsoft-com:vml" Requires="v">
                <p:oleObj name="Graph" r:id="rId13" imgW="3672250" imgH="3127761" progId="Origin50.Graph">
                  <p:embed/>
                </p:oleObj>
              </mc:Choice>
              <mc:Fallback>
                <p:oleObj name="Graph" r:id="rId13" imgW="3672250" imgH="3127761" progId="Origin50.Graph">
                  <p:embed/>
                  <p:pic>
                    <p:nvPicPr>
                      <p:cNvPr id="92" name="Object 91">
                        <a:extLst>
                          <a:ext uri="{FF2B5EF4-FFF2-40B4-BE49-F238E27FC236}">
                            <a16:creationId xmlns:a16="http://schemas.microsoft.com/office/drawing/2014/main" id="{521D9270-A57A-7059-78A8-74CA4B1A87D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31434" y="24872516"/>
                        <a:ext cx="5334000" cy="4548634"/>
                      </a:xfrm>
                      <a:prstGeom prst="rect">
                        <a:avLst/>
                      </a:prstGeom>
                      <a:noFill/>
                      <a:ln>
                        <a:noFill/>
                      </a:ln>
                      <a:effectLst/>
                    </p:spPr>
                  </p:pic>
                </p:oleObj>
              </mc:Fallback>
            </mc:AlternateContent>
          </a:graphicData>
        </a:graphic>
      </p:graphicFrame>
      <p:sp>
        <p:nvSpPr>
          <p:cNvPr id="93" name="Content Placeholder 2">
            <a:extLst>
              <a:ext uri="{FF2B5EF4-FFF2-40B4-BE49-F238E27FC236}">
                <a16:creationId xmlns:a16="http://schemas.microsoft.com/office/drawing/2014/main" id="{B002CDDA-AD47-5F18-65F9-45B770E3E100}"/>
              </a:ext>
            </a:extLst>
          </p:cNvPr>
          <p:cNvSpPr txBox="1">
            <a:spLocks/>
          </p:cNvSpPr>
          <p:nvPr/>
        </p:nvSpPr>
        <p:spPr bwMode="auto">
          <a:xfrm>
            <a:off x="1977435" y="24617392"/>
            <a:ext cx="4351878" cy="5594410"/>
          </a:xfrm>
          <a:prstGeom prst="rect">
            <a:avLst/>
          </a:prstGeom>
          <a:noFill/>
          <a:ln w="9525">
            <a:noFill/>
            <a:miter lim="800000"/>
            <a:headEnd/>
            <a:tailEnd/>
          </a:ln>
        </p:spPr>
        <p:txBody>
          <a:bodyPr lIns="101366" tIns="50683" rIns="101366" bIns="50683"/>
          <a:lstStyle/>
          <a:p>
            <a:pPr marL="342900" indent="-342900" eaLnBrk="0" hangingPunct="0">
              <a:spcBef>
                <a:spcPct val="20000"/>
              </a:spcBef>
              <a:defRPr/>
            </a:pPr>
            <a:r>
              <a:rPr lang="en-US" sz="1400" kern="0" dirty="0">
                <a:latin typeface="+mj-lt"/>
              </a:rPr>
              <a:t>           Coefficients (A</a:t>
            </a:r>
            <a:r>
              <a:rPr lang="en-US" sz="1400" kern="0" baseline="-25000" dirty="0">
                <a:latin typeface="+mj-lt"/>
              </a:rPr>
              <a:t>i</a:t>
            </a:r>
            <a:r>
              <a:rPr lang="en-US" sz="1400" kern="0" dirty="0">
                <a:latin typeface="+mj-lt"/>
              </a:rPr>
              <a:t>)          Exp </a:t>
            </a:r>
            <a:r>
              <a:rPr lang="en-US" sz="1400" kern="0" dirty="0" err="1">
                <a:latin typeface="+mj-lt"/>
              </a:rPr>
              <a:t>Coeffs</a:t>
            </a:r>
            <a:r>
              <a:rPr lang="en-US" sz="1400" kern="0" dirty="0">
                <a:latin typeface="+mj-lt"/>
              </a:rPr>
              <a:t> (</a:t>
            </a:r>
            <a:r>
              <a:rPr lang="el-GR" sz="1400" kern="0" dirty="0">
                <a:latin typeface="+mj-lt"/>
              </a:rPr>
              <a:t>α</a:t>
            </a:r>
            <a:r>
              <a:rPr lang="en-US" sz="1400" kern="0" baseline="-25000" dirty="0" err="1">
                <a:latin typeface="+mj-lt"/>
              </a:rPr>
              <a:t>i</a:t>
            </a:r>
            <a:r>
              <a:rPr lang="en-US" sz="1400" kern="0" dirty="0">
                <a:latin typeface="+mj-lt"/>
              </a:rPr>
              <a:t>)</a:t>
            </a:r>
          </a:p>
          <a:p>
            <a:pPr marL="342900" indent="-342900" eaLnBrk="0" hangingPunct="0">
              <a:spcBef>
                <a:spcPct val="20000"/>
              </a:spcBef>
              <a:defRPr/>
            </a:pPr>
            <a:r>
              <a:rPr lang="en-US" sz="1400" kern="0" dirty="0">
                <a:latin typeface="+mj-lt"/>
              </a:rPr>
              <a:t>---------------------------------------------------------</a:t>
            </a:r>
          </a:p>
          <a:p>
            <a:pPr marL="342900" indent="-342900" eaLnBrk="0" hangingPunct="0">
              <a:spcBef>
                <a:spcPct val="20000"/>
              </a:spcBef>
              <a:defRPr/>
            </a:pPr>
            <a:r>
              <a:rPr lang="en-US" sz="1400" kern="0" dirty="0">
                <a:latin typeface="+mj-lt"/>
              </a:rPr>
              <a:t>#1     -0.60672619E+00    0.15000000E+00</a:t>
            </a:r>
          </a:p>
          <a:p>
            <a:pPr marL="342900" indent="-342900" eaLnBrk="0" hangingPunct="0">
              <a:spcBef>
                <a:spcPct val="20000"/>
              </a:spcBef>
              <a:defRPr/>
            </a:pPr>
            <a:r>
              <a:rPr lang="en-US" sz="1400" kern="0" dirty="0">
                <a:latin typeface="+mj-lt"/>
              </a:rPr>
              <a:t>#2     -0.12407671E+01    0.42758111E+00</a:t>
            </a:r>
          </a:p>
          <a:p>
            <a:pPr marL="342900" indent="-342900" eaLnBrk="0" hangingPunct="0">
              <a:spcBef>
                <a:spcPct val="20000"/>
              </a:spcBef>
              <a:defRPr/>
            </a:pPr>
            <a:r>
              <a:rPr lang="en-US" sz="1400" kern="0" dirty="0">
                <a:latin typeface="+mj-lt"/>
              </a:rPr>
              <a:t>#3     -0.36166706E+01    0.12188374E+01</a:t>
            </a:r>
          </a:p>
          <a:p>
            <a:pPr marL="342900" indent="-342900" eaLnBrk="0" hangingPunct="0">
              <a:spcBef>
                <a:spcPct val="20000"/>
              </a:spcBef>
              <a:defRPr/>
            </a:pPr>
            <a:r>
              <a:rPr lang="en-US" sz="1400" kern="0" dirty="0">
                <a:latin typeface="+mj-lt"/>
              </a:rPr>
              <a:t>#4     -0.91724811E+01    0.34743455E+01</a:t>
            </a:r>
          </a:p>
          <a:p>
            <a:pPr marL="342900" indent="-342900" eaLnBrk="0" hangingPunct="0">
              <a:spcBef>
                <a:spcPct val="20000"/>
              </a:spcBef>
              <a:defRPr/>
            </a:pPr>
            <a:r>
              <a:rPr lang="en-US" sz="1400" kern="0" dirty="0">
                <a:latin typeface="+mj-lt"/>
              </a:rPr>
              <a:t>#5     -0.16959754E+02    0.99037634E+01</a:t>
            </a:r>
          </a:p>
          <a:p>
            <a:pPr marL="342900" indent="-342900" eaLnBrk="0" hangingPunct="0">
              <a:spcBef>
                <a:spcPct val="20000"/>
              </a:spcBef>
              <a:defRPr/>
            </a:pPr>
            <a:r>
              <a:rPr lang="en-US" sz="1400" kern="0" dirty="0">
                <a:latin typeface="+mj-lt"/>
              </a:rPr>
              <a:t>#6      0.40745139E+02    0.28231081E+02</a:t>
            </a:r>
          </a:p>
          <a:p>
            <a:pPr marL="342900" indent="-342900" eaLnBrk="0" hangingPunct="0">
              <a:spcBef>
                <a:spcPct val="20000"/>
              </a:spcBef>
              <a:defRPr/>
            </a:pPr>
            <a:r>
              <a:rPr lang="en-US" sz="1400" kern="0" dirty="0">
                <a:latin typeface="+mj-lt"/>
              </a:rPr>
              <a:t>#7      0.12733590E+02    0.80473846E+02</a:t>
            </a:r>
          </a:p>
          <a:p>
            <a:pPr marL="342900" indent="-342900" eaLnBrk="0" hangingPunct="0">
              <a:spcBef>
                <a:spcPct val="20000"/>
              </a:spcBef>
              <a:defRPr/>
            </a:pPr>
            <a:r>
              <a:rPr lang="en-US" sz="1400" kern="0" dirty="0">
                <a:latin typeface="+mj-lt"/>
              </a:rPr>
              <a:t>#8      0.10442423E+02    0.22939397E+03</a:t>
            </a:r>
          </a:p>
          <a:p>
            <a:pPr marL="342900" indent="-342900" eaLnBrk="0" hangingPunct="0">
              <a:spcBef>
                <a:spcPct val="20000"/>
              </a:spcBef>
              <a:defRPr/>
            </a:pPr>
            <a:r>
              <a:rPr lang="en-US" sz="1400" kern="0" dirty="0">
                <a:latin typeface="+mj-lt"/>
              </a:rPr>
              <a:t>#9     -0.19109966E-01    0.65389686E+03</a:t>
            </a:r>
          </a:p>
          <a:p>
            <a:pPr marL="342900" indent="-342900" eaLnBrk="0" hangingPunct="0">
              <a:spcBef>
                <a:spcPct val="20000"/>
              </a:spcBef>
              <a:defRPr/>
            </a:pPr>
            <a:r>
              <a:rPr lang="en-US" sz="1400" kern="0" dirty="0">
                <a:latin typeface="+mj-lt"/>
              </a:rPr>
              <a:t>#10    0.54010939E+01    0.18639596E+04</a:t>
            </a:r>
          </a:p>
          <a:p>
            <a:pPr marL="342900" indent="-342900" eaLnBrk="0" hangingPunct="0">
              <a:spcBef>
                <a:spcPct val="20000"/>
              </a:spcBef>
              <a:defRPr/>
            </a:pPr>
            <a:r>
              <a:rPr lang="en-US" sz="1400" kern="0" dirty="0">
                <a:latin typeface="+mj-lt"/>
              </a:rPr>
              <a:t>#11   -0.42032006E+01    0.53132928E+04</a:t>
            </a:r>
          </a:p>
          <a:p>
            <a:pPr marL="342900" indent="-342900" eaLnBrk="0" hangingPunct="0">
              <a:spcBef>
                <a:spcPct val="20000"/>
              </a:spcBef>
              <a:defRPr/>
            </a:pPr>
            <a:r>
              <a:rPr lang="en-US" sz="1400" kern="0" dirty="0">
                <a:latin typeface="+mj-lt"/>
              </a:rPr>
              <a:t>#12    0.66156017E+01    0.15145758E+05</a:t>
            </a:r>
          </a:p>
          <a:p>
            <a:pPr marL="342900" indent="-342900" eaLnBrk="0" hangingPunct="0">
              <a:spcBef>
                <a:spcPct val="20000"/>
              </a:spcBef>
              <a:defRPr/>
            </a:pPr>
            <a:r>
              <a:rPr lang="en-US" sz="1400" kern="0" dirty="0">
                <a:latin typeface="+mj-lt"/>
              </a:rPr>
              <a:t>#13   -0.74064920E+01    0.43173599E+05</a:t>
            </a:r>
          </a:p>
          <a:p>
            <a:pPr marL="342900" indent="-342900" eaLnBrk="0" hangingPunct="0">
              <a:spcBef>
                <a:spcPct val="20000"/>
              </a:spcBef>
              <a:defRPr/>
            </a:pPr>
            <a:r>
              <a:rPr lang="en-US" sz="1400" kern="0" dirty="0">
                <a:latin typeface="+mj-lt"/>
              </a:rPr>
              <a:t>#14    0.91870114E+01    0.12306810E+06</a:t>
            </a:r>
          </a:p>
          <a:p>
            <a:pPr marL="342900" indent="-342900" eaLnBrk="0" hangingPunct="0">
              <a:spcBef>
                <a:spcPct val="20000"/>
              </a:spcBef>
              <a:defRPr/>
            </a:pPr>
            <a:r>
              <a:rPr lang="en-US" sz="1400" kern="0" dirty="0">
                <a:latin typeface="+mj-lt"/>
              </a:rPr>
              <a:t>#15   -0.92689314E+01    0.35081063E+06</a:t>
            </a:r>
          </a:p>
          <a:p>
            <a:pPr marL="342900" indent="-342900" eaLnBrk="0" hangingPunct="0">
              <a:spcBef>
                <a:spcPct val="20000"/>
              </a:spcBef>
              <a:defRPr/>
            </a:pPr>
            <a:r>
              <a:rPr lang="en-US" sz="1400" kern="0" dirty="0">
                <a:latin typeface="+mj-lt"/>
              </a:rPr>
              <a:t>#16    0.63220401E+01    0.10000000E+07</a:t>
            </a: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C0DB1B4-B4F0-12D4-F403-2B8289A5CAD0}"/>
                  </a:ext>
                </a:extLst>
              </p:cNvPr>
              <p:cNvSpPr txBox="1"/>
              <p:nvPr/>
            </p:nvSpPr>
            <p:spPr>
              <a:xfrm>
                <a:off x="2097558" y="29492952"/>
                <a:ext cx="11627677" cy="1592810"/>
              </a:xfrm>
              <a:prstGeom prst="rect">
                <a:avLst/>
              </a:prstGeom>
              <a:noFill/>
            </p:spPr>
            <p:txBody>
              <a:bodyPr wrap="square" lIns="0" tIns="0" rIns="0" bIns="0" rtlCol="0" anchor="t" anchorCtr="0">
                <a:noAutofit/>
              </a:bodyPr>
              <a:lstStyle/>
              <a:p>
                <a:pPr algn="just">
                  <a:spcAft>
                    <a:spcPts val="1200"/>
                  </a:spcAft>
                </a:pPr>
                <a:r>
                  <a:rPr lang="en-US" sz="2400" dirty="0">
                    <a:latin typeface="Calibri"/>
                    <a:ea typeface="+mn-lt"/>
                    <a:cs typeface="+mn-lt"/>
                  </a:rPr>
                  <a:t>Figure 2: (Left) Table of the numerical values of the </a:t>
                </a:r>
                <a14:m>
                  <m:oMath xmlns:m="http://schemas.openxmlformats.org/officeDocument/2006/math">
                    <m:sSup>
                      <m:sSupPr>
                        <m:ctrlPr>
                          <a:rPr lang="en-US" sz="2400" b="0" i="1" u="none" strike="noStrike" smtClean="0">
                            <a:solidFill>
                              <a:srgbClr val="000000"/>
                            </a:solidFill>
                            <a:effectLst/>
                            <a:latin typeface="Cambria Math" panose="02040503050406030204" pitchFamily="18" charset="0"/>
                          </a:rPr>
                        </m:ctrlPr>
                      </m:sSupPr>
                      <m:e>
                        <m:r>
                          <a:rPr lang="en-US" sz="2400" b="0" i="1" u="none" strike="noStrike" smtClean="0">
                            <a:solidFill>
                              <a:srgbClr val="000000"/>
                            </a:solidFill>
                            <a:effectLst/>
                            <a:latin typeface="Cambria Math" panose="02040503050406030204" pitchFamily="18" charset="0"/>
                          </a:rPr>
                          <m:t>𝐴</m:t>
                        </m:r>
                      </m:e>
                      <m:sup>
                        <m:r>
                          <a:rPr lang="en-US" sz="2400" b="0" i="1" u="none" strike="noStrike" smtClean="0">
                            <a:solidFill>
                              <a:srgbClr val="000000"/>
                            </a:solidFill>
                            <a:effectLst/>
                            <a:latin typeface="Cambria Math" panose="02040503050406030204" pitchFamily="18" charset="0"/>
                          </a:rPr>
                          <m:t>𝑖</m:t>
                        </m:r>
                      </m:sup>
                    </m:sSup>
                    <m:r>
                      <a:rPr lang="en-US" sz="2400" b="0" i="1" u="none" strike="noStrike" smtClean="0">
                        <a:solidFill>
                          <a:srgbClr val="000000"/>
                        </a:solidFill>
                        <a:effectLst/>
                        <a:latin typeface="Cambria Math" panose="02040503050406030204" pitchFamily="18" charset="0"/>
                      </a:rPr>
                      <m:t> </m:t>
                    </m:r>
                  </m:oMath>
                </a14:m>
                <a:r>
                  <a:rPr lang="en-US" sz="2400" dirty="0">
                    <a:latin typeface="Calibri"/>
                    <a:ea typeface="+mn-lt"/>
                    <a:cs typeface="+mn-lt"/>
                  </a:rPr>
                  <a:t>and </a:t>
                </a:r>
                <a14:m>
                  <m:oMath xmlns:m="http://schemas.openxmlformats.org/officeDocument/2006/math">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ea typeface="Cambria Math" panose="02040503050406030204" pitchFamily="18" charset="0"/>
                          </a:rPr>
                          <m:t>𝛼</m:t>
                        </m:r>
                      </m:e>
                      <m:sup>
                        <m:r>
                          <a:rPr lang="en-US" sz="2400" i="1">
                            <a:solidFill>
                              <a:srgbClr val="000000"/>
                            </a:solidFill>
                            <a:latin typeface="Cambria Math" panose="02040503050406030204" pitchFamily="18" charset="0"/>
                          </a:rPr>
                          <m:t>𝑖</m:t>
                        </m:r>
                      </m:sup>
                    </m:sSup>
                  </m:oMath>
                </a14:m>
                <a:r>
                  <a:rPr lang="en-US" sz="2400" dirty="0">
                    <a:solidFill>
                      <a:srgbClr val="000000"/>
                    </a:solidFill>
                  </a:rPr>
                  <a:t> </a:t>
                </a:r>
                <a:r>
                  <a:rPr lang="en-US" sz="2400" dirty="0">
                    <a:latin typeface="Calibri"/>
                    <a:ea typeface="+mn-lt"/>
                    <a:cs typeface="+mn-lt"/>
                  </a:rPr>
                  <a:t>exponential coefficients for the Si potential function; (Middle) The first four potential functions are plotted (black lines) and summed together (red line); (Right) All Gaussian functions for one Si atomic site are summed together. </a:t>
                </a:r>
                <a:endParaRPr lang="en-US" sz="2400" dirty="0">
                  <a:latin typeface="Calibri"/>
                  <a:cs typeface="Calibri"/>
                </a:endParaRPr>
              </a:p>
            </p:txBody>
          </p:sp>
        </mc:Choice>
        <mc:Fallback xmlns="">
          <p:sp>
            <p:nvSpPr>
              <p:cNvPr id="94" name="TextBox 93">
                <a:extLst>
                  <a:ext uri="{FF2B5EF4-FFF2-40B4-BE49-F238E27FC236}">
                    <a16:creationId xmlns:a16="http://schemas.microsoft.com/office/drawing/2014/main" id="{AC0DB1B4-B4F0-12D4-F403-2B8289A5CAD0}"/>
                  </a:ext>
                </a:extLst>
              </p:cNvPr>
              <p:cNvSpPr txBox="1">
                <a:spLocks noRot="1" noChangeAspect="1" noMove="1" noResize="1" noEditPoints="1" noAdjustHandles="1" noChangeArrowheads="1" noChangeShapeType="1" noTextEdit="1"/>
              </p:cNvSpPr>
              <p:nvPr/>
            </p:nvSpPr>
            <p:spPr>
              <a:xfrm>
                <a:off x="2097558" y="29492952"/>
                <a:ext cx="11627677" cy="1592810"/>
              </a:xfrm>
              <a:prstGeom prst="rect">
                <a:avLst/>
              </a:prstGeom>
              <a:blipFill>
                <a:blip r:embed="rId15"/>
                <a:stretch>
                  <a:fillRect l="-1638" t="-4762" r="-1638" b="-39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32DEDF9-301F-CE01-2DAA-708046008D38}"/>
                  </a:ext>
                </a:extLst>
              </p:cNvPr>
              <p:cNvSpPr txBox="1"/>
              <p:nvPr/>
            </p:nvSpPr>
            <p:spPr>
              <a:xfrm>
                <a:off x="2053431" y="12810345"/>
                <a:ext cx="11599653" cy="2953137"/>
              </a:xfrm>
              <a:prstGeom prst="rect">
                <a:avLst/>
              </a:prstGeom>
              <a:noFill/>
            </p:spPr>
            <p:txBody>
              <a:bodyPr wrap="square" lIns="0" tIns="0" rIns="0" bIns="0" rtlCol="0" anchor="t" anchorCtr="0">
                <a:noAutofit/>
              </a:bodyPr>
              <a:lstStyle/>
              <a:p>
                <a:pPr algn="just">
                  <a:spcAft>
                    <a:spcPts val="1200"/>
                  </a:spcAft>
                </a:pPr>
                <a:r>
                  <a:rPr lang="en-US" sz="2600" b="0" i="0" u="none" strike="noStrike" dirty="0">
                    <a:solidFill>
                      <a:srgbClr val="000000"/>
                    </a:solidFill>
                    <a:effectLst/>
                    <a:latin typeface="+mj-lt"/>
                  </a:rPr>
                  <a:t>The total electronic potential function of the crystal, </a:t>
                </a:r>
                <a14:m>
                  <m:oMath xmlns:m="http://schemas.openxmlformats.org/officeDocument/2006/math">
                    <m:sSub>
                      <m:sSubPr>
                        <m:ctrlPr>
                          <a:rPr lang="en-US" sz="2600" b="0" i="1" u="none" strike="noStrike" smtClean="0">
                            <a:solidFill>
                              <a:srgbClr val="000000"/>
                            </a:solidFill>
                            <a:effectLst/>
                            <a:latin typeface="Cambria Math" panose="02040503050406030204" pitchFamily="18" charset="0"/>
                          </a:rPr>
                        </m:ctrlPr>
                      </m:sSubPr>
                      <m:e>
                        <m:r>
                          <a:rPr lang="en-US" sz="2600" b="0" i="1" u="none" strike="noStrike" smtClean="0">
                            <a:solidFill>
                              <a:srgbClr val="000000"/>
                            </a:solidFill>
                            <a:effectLst/>
                            <a:latin typeface="Cambria Math" panose="02040503050406030204" pitchFamily="18" charset="0"/>
                          </a:rPr>
                          <m:t>𝑉</m:t>
                        </m:r>
                      </m:e>
                      <m:sub>
                        <m:r>
                          <a:rPr lang="en-US" sz="2600" b="0" i="1" u="none" strike="noStrike" smtClean="0">
                            <a:solidFill>
                              <a:srgbClr val="000000"/>
                            </a:solidFill>
                            <a:effectLst/>
                            <a:latin typeface="Cambria Math" panose="02040503050406030204" pitchFamily="18" charset="0"/>
                          </a:rPr>
                          <m:t>𝑐𝑟𝑦</m:t>
                        </m:r>
                      </m:sub>
                    </m:sSub>
                  </m:oMath>
                </a14:m>
                <a:r>
                  <a:rPr lang="en-US" sz="2600" b="0" i="0" u="none" strike="noStrike" dirty="0">
                    <a:solidFill>
                      <a:srgbClr val="000000"/>
                    </a:solidFill>
                    <a:effectLst/>
                    <a:latin typeface="+mj-lt"/>
                  </a:rPr>
                  <a:t>, is expressed as a sum of atom-centered </a:t>
                </a:r>
                <a:r>
                  <a:rPr lang="en-US" sz="2600" dirty="0">
                    <a:solidFill>
                      <a:srgbClr val="000000"/>
                    </a:solidFill>
                    <a:latin typeface="+mj-lt"/>
                  </a:rPr>
                  <a:t>potential functions, </a:t>
                </a:r>
                <a14:m>
                  <m:oMath xmlns:m="http://schemas.openxmlformats.org/officeDocument/2006/math">
                    <m:sSub>
                      <m:sSubPr>
                        <m:ctrlPr>
                          <a:rPr lang="en-US" sz="2600" i="1" smtClean="0">
                            <a:solidFill>
                              <a:srgbClr val="000000"/>
                            </a:solidFill>
                            <a:latin typeface="Cambria Math" panose="02040503050406030204" pitchFamily="18" charset="0"/>
                          </a:rPr>
                        </m:ctrlPr>
                      </m:sSubPr>
                      <m:e>
                        <m:r>
                          <a:rPr lang="en-US" sz="2600" b="0" i="1" smtClean="0">
                            <a:solidFill>
                              <a:srgbClr val="000000"/>
                            </a:solidFill>
                            <a:latin typeface="Cambria Math" panose="02040503050406030204" pitchFamily="18" charset="0"/>
                          </a:rPr>
                          <m:t>𝑉</m:t>
                        </m:r>
                      </m:e>
                      <m:sub>
                        <m:r>
                          <a:rPr lang="en-US" sz="2600" b="0" i="1" smtClean="0">
                            <a:solidFill>
                              <a:srgbClr val="000000"/>
                            </a:solidFill>
                            <a:latin typeface="Cambria Math" panose="02040503050406030204" pitchFamily="18" charset="0"/>
                          </a:rPr>
                          <m:t>𝐵</m:t>
                        </m:r>
                      </m:sub>
                    </m:sSub>
                  </m:oMath>
                </a14:m>
                <a:r>
                  <a:rPr lang="en-US" sz="2600" b="0" i="0" u="none" strike="noStrike" dirty="0">
                    <a:solidFill>
                      <a:srgbClr val="000000"/>
                    </a:solidFill>
                    <a:effectLst/>
                    <a:latin typeface="+mj-lt"/>
                  </a:rPr>
                  <a:t>. Each atom-centered potential function is expressed as a sum of spherical Gaussian functions. Each Gaussian function, </a:t>
                </a:r>
                <a14:m>
                  <m:oMath xmlns:m="http://schemas.openxmlformats.org/officeDocument/2006/math">
                    <m:r>
                      <a:rPr lang="en-US" sz="2600" b="0" i="1" u="none" strike="noStrike" smtClean="0">
                        <a:solidFill>
                          <a:srgbClr val="000000"/>
                        </a:solidFill>
                        <a:effectLst/>
                        <a:latin typeface="Cambria Math" panose="02040503050406030204" pitchFamily="18" charset="0"/>
                      </a:rPr>
                      <m:t>𝑖</m:t>
                    </m:r>
                  </m:oMath>
                </a14:m>
                <a:r>
                  <a:rPr lang="en-US" sz="2600" b="0" i="0" u="none" strike="noStrike" dirty="0">
                    <a:solidFill>
                      <a:srgbClr val="000000"/>
                    </a:solidFill>
                    <a:effectLst/>
                    <a:latin typeface="+mj-lt"/>
                  </a:rPr>
                  <a:t>, in the set of all Gaussian functions has a fixed </a:t>
                </a:r>
                <a14:m>
                  <m:oMath xmlns:m="http://schemas.openxmlformats.org/officeDocument/2006/math">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m:t>
                        </m:r>
                        <m:r>
                          <a:rPr lang="en-US" sz="2600" b="0" i="1" u="none" strike="noStrike" smtClean="0">
                            <a:solidFill>
                              <a:srgbClr val="000000"/>
                            </a:solidFill>
                            <a:effectLst/>
                            <a:latin typeface="Cambria Math" panose="02040503050406030204" pitchFamily="18" charset="0"/>
                            <a:ea typeface="Cambria Math" panose="02040503050406030204" pitchFamily="18" charset="0"/>
                          </a:rPr>
                          <m:t>𝛼</m:t>
                        </m:r>
                      </m:e>
                      <m:sup>
                        <m:r>
                          <a:rPr lang="en-US" sz="2600" b="0" i="1" u="none" strike="noStrike" smtClean="0">
                            <a:solidFill>
                              <a:srgbClr val="000000"/>
                            </a:solidFill>
                            <a:effectLst/>
                            <a:latin typeface="Cambria Math" panose="02040503050406030204" pitchFamily="18" charset="0"/>
                          </a:rPr>
                          <m:t>𝑖</m:t>
                        </m:r>
                      </m:sup>
                    </m:sSup>
                    <m:r>
                      <a:rPr lang="en-US" sz="2600" b="0" i="1" u="none" strike="noStrike" smtClean="0">
                        <a:solidFill>
                          <a:srgbClr val="000000"/>
                        </a:solidFill>
                        <a:effectLst/>
                        <a:latin typeface="Cambria Math" panose="02040503050406030204" pitchFamily="18" charset="0"/>
                      </a:rPr>
                      <m:t>)</m:t>
                    </m:r>
                  </m:oMath>
                </a14:m>
                <a:r>
                  <a:rPr lang="en-US" sz="2600" b="0" i="0" u="none" strike="noStrike" dirty="0">
                    <a:solidFill>
                      <a:srgbClr val="000000"/>
                    </a:solidFill>
                    <a:effectLst/>
                    <a:latin typeface="+mj-lt"/>
                  </a:rPr>
                  <a:t> coefficient but a variable (</a:t>
                </a:r>
                <a14:m>
                  <m:oMath xmlns:m="http://schemas.openxmlformats.org/officeDocument/2006/math">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𝐴</m:t>
                        </m:r>
                      </m:e>
                      <m:sup>
                        <m:r>
                          <a:rPr lang="en-US" sz="2600" b="0" i="1" u="none" strike="noStrike" smtClean="0">
                            <a:solidFill>
                              <a:srgbClr val="000000"/>
                            </a:solidFill>
                            <a:effectLst/>
                            <a:latin typeface="Cambria Math" panose="02040503050406030204" pitchFamily="18" charset="0"/>
                          </a:rPr>
                          <m:t>𝑖</m:t>
                        </m:r>
                      </m:sup>
                    </m:sSup>
                  </m:oMath>
                </a14:m>
                <a:r>
                  <a:rPr lang="en-US" sz="2600" b="0" i="0" u="none" strike="noStrike" dirty="0">
                    <a:solidFill>
                      <a:srgbClr val="000000"/>
                    </a:solidFill>
                    <a:effectLst/>
                    <a:latin typeface="+mj-lt"/>
                  </a:rPr>
                  <a:t>) coefficient in its functional form: </a:t>
                </a:r>
                <a14:m>
                  <m:oMath xmlns:m="http://schemas.openxmlformats.org/officeDocument/2006/math">
                    <m:sSub>
                      <m:sSubPr>
                        <m:ctrlPr>
                          <a:rPr lang="en-US" sz="2600" b="0" i="1" u="none" strike="noStrike" smtClean="0">
                            <a:solidFill>
                              <a:srgbClr val="000000"/>
                            </a:solidFill>
                            <a:effectLst/>
                            <a:latin typeface="Cambria Math" panose="02040503050406030204" pitchFamily="18" charset="0"/>
                          </a:rPr>
                        </m:ctrlPr>
                      </m:sSubPr>
                      <m:e>
                        <m:r>
                          <a:rPr lang="en-US" sz="2600" b="0" i="1" u="none" strike="noStrike" smtClean="0">
                            <a:solidFill>
                              <a:srgbClr val="000000"/>
                            </a:solidFill>
                            <a:effectLst/>
                            <a:latin typeface="Cambria Math" panose="02040503050406030204" pitchFamily="18" charset="0"/>
                          </a:rPr>
                          <m:t>𝐴</m:t>
                        </m:r>
                      </m:e>
                      <m:sub>
                        <m:r>
                          <a:rPr lang="en-US" sz="2600" b="0" i="1" u="none" strike="noStrike" smtClean="0">
                            <a:solidFill>
                              <a:srgbClr val="000000"/>
                            </a:solidFill>
                            <a:effectLst/>
                            <a:latin typeface="Cambria Math" panose="02040503050406030204" pitchFamily="18" charset="0"/>
                          </a:rPr>
                          <m:t>𝑖</m:t>
                        </m:r>
                      </m:sub>
                    </m:sSub>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𝑒</m:t>
                        </m:r>
                      </m:e>
                      <m:sup>
                        <m:r>
                          <a:rPr lang="en-US" sz="2600" b="0" i="1" u="none" strike="noStrike" smtClean="0">
                            <a:solidFill>
                              <a:srgbClr val="000000"/>
                            </a:solidFill>
                            <a:effectLst/>
                            <a:latin typeface="Cambria Math" panose="02040503050406030204" pitchFamily="18" charset="0"/>
                          </a:rPr>
                          <m:t>−</m:t>
                        </m:r>
                        <m:sSub>
                          <m:sSubPr>
                            <m:ctrlPr>
                              <a:rPr lang="en-US" sz="2600" b="0" i="1" u="none" strike="noStrike" smtClean="0">
                                <a:solidFill>
                                  <a:srgbClr val="000000"/>
                                </a:solidFill>
                                <a:effectLst/>
                                <a:latin typeface="Cambria Math" panose="02040503050406030204" pitchFamily="18" charset="0"/>
                              </a:rPr>
                            </m:ctrlPr>
                          </m:sSubPr>
                          <m:e>
                            <m:r>
                              <a:rPr lang="en-US" sz="2600" b="0" i="1" u="none" strike="noStrike" smtClean="0">
                                <a:solidFill>
                                  <a:srgbClr val="000000"/>
                                </a:solidFill>
                                <a:effectLst/>
                                <a:latin typeface="Cambria Math" panose="02040503050406030204" pitchFamily="18" charset="0"/>
                                <a:ea typeface="Cambria Math" panose="02040503050406030204" pitchFamily="18" charset="0"/>
                              </a:rPr>
                              <m:t>𝛼</m:t>
                            </m:r>
                          </m:e>
                          <m:sub>
                            <m:r>
                              <a:rPr lang="en-US" sz="2600" b="0" i="1" u="none" strike="noStrike" smtClean="0">
                                <a:solidFill>
                                  <a:srgbClr val="000000"/>
                                </a:solidFill>
                                <a:effectLst/>
                                <a:latin typeface="Cambria Math" panose="02040503050406030204" pitchFamily="18" charset="0"/>
                              </a:rPr>
                              <m:t>𝑖</m:t>
                            </m:r>
                          </m:sub>
                        </m:sSub>
                        <m:sSup>
                          <m:sSupPr>
                            <m:ctrlPr>
                              <a:rPr lang="en-US" sz="2600" b="0" i="1" u="none" strike="noStrike" smtClean="0">
                                <a:solidFill>
                                  <a:srgbClr val="000000"/>
                                </a:solidFill>
                                <a:effectLst/>
                                <a:latin typeface="Cambria Math" panose="02040503050406030204" pitchFamily="18" charset="0"/>
                              </a:rPr>
                            </m:ctrlPr>
                          </m:sSupPr>
                          <m:e>
                            <m:r>
                              <a:rPr lang="en-US" sz="2600" b="0" i="1" u="none" strike="noStrike" smtClean="0">
                                <a:solidFill>
                                  <a:srgbClr val="000000"/>
                                </a:solidFill>
                                <a:effectLst/>
                                <a:latin typeface="Cambria Math" panose="02040503050406030204" pitchFamily="18" charset="0"/>
                              </a:rPr>
                              <m:t>𝑟</m:t>
                            </m:r>
                          </m:e>
                          <m:sup>
                            <m:r>
                              <a:rPr lang="en-US" sz="2600" b="0" i="1" u="none" strike="noStrike" smtClean="0">
                                <a:solidFill>
                                  <a:srgbClr val="000000"/>
                                </a:solidFill>
                                <a:effectLst/>
                                <a:latin typeface="Cambria Math" panose="02040503050406030204" pitchFamily="18" charset="0"/>
                              </a:rPr>
                              <m:t>2</m:t>
                            </m:r>
                          </m:sup>
                        </m:sSup>
                      </m:sup>
                    </m:sSup>
                  </m:oMath>
                </a14:m>
                <a:r>
                  <a:rPr lang="en-US" sz="2600" b="0" i="0" u="none" strike="noStrike" dirty="0">
                    <a:solidFill>
                      <a:srgbClr val="000000"/>
                    </a:solidFill>
                    <a:effectLst/>
                    <a:latin typeface="+mj-lt"/>
                  </a:rPr>
                  <a:t>. The crystal potential function can be visualized as in Figure 1 and the potential function for an individual atom can be evaluated and plotted as in Figure 2. </a:t>
                </a:r>
                <a:r>
                  <a:rPr lang="en-US" sz="2600" b="1" i="1" dirty="0">
                    <a:solidFill>
                      <a:srgbClr val="000000"/>
                    </a:solidFill>
                    <a:latin typeface="+mj-lt"/>
                  </a:rPr>
                  <a:t>Project goal: Predict the </a:t>
                </a:r>
                <a14:m>
                  <m:oMath xmlns:m="http://schemas.openxmlformats.org/officeDocument/2006/math">
                    <m:sSub>
                      <m:sSubPr>
                        <m:ctrlPr>
                          <a:rPr lang="en-US" sz="2600" b="1" i="1" smtClean="0">
                            <a:solidFill>
                              <a:srgbClr val="000000"/>
                            </a:solidFill>
                            <a:latin typeface="Cambria Math" panose="02040503050406030204" pitchFamily="18" charset="0"/>
                          </a:rPr>
                        </m:ctrlPr>
                      </m:sSubPr>
                      <m:e>
                        <m:r>
                          <a:rPr lang="en-US" sz="2600" b="1" i="1" smtClean="0">
                            <a:solidFill>
                              <a:srgbClr val="000000"/>
                            </a:solidFill>
                            <a:latin typeface="Cambria Math" panose="02040503050406030204" pitchFamily="18" charset="0"/>
                          </a:rPr>
                          <m:t>𝑨</m:t>
                        </m:r>
                      </m:e>
                      <m:sub>
                        <m:r>
                          <a:rPr lang="en-US" sz="2600" b="1" i="1" smtClean="0">
                            <a:solidFill>
                              <a:srgbClr val="000000"/>
                            </a:solidFill>
                            <a:latin typeface="Cambria Math" panose="02040503050406030204" pitchFamily="18" charset="0"/>
                          </a:rPr>
                          <m:t>𝒊</m:t>
                        </m:r>
                      </m:sub>
                    </m:sSub>
                    <m:r>
                      <a:rPr lang="en-US" sz="2600" b="1" i="1" smtClean="0">
                        <a:solidFill>
                          <a:srgbClr val="000000"/>
                        </a:solidFill>
                        <a:latin typeface="Cambria Math" panose="02040503050406030204" pitchFamily="18" charset="0"/>
                      </a:rPr>
                      <m:t> </m:t>
                    </m:r>
                  </m:oMath>
                </a14:m>
                <a:r>
                  <a:rPr lang="en-US" sz="2600" b="1" i="1" dirty="0">
                    <a:solidFill>
                      <a:srgbClr val="000000"/>
                    </a:solidFill>
                    <a:latin typeface="+mj-lt"/>
                  </a:rPr>
                  <a:t>coefficients using a suitable neural networks.</a:t>
                </a:r>
                <a:endParaRPr lang="en-US" sz="2600" b="1" i="1" dirty="0">
                  <a:latin typeface="+mj-lt"/>
                  <a:cs typeface="Calibri"/>
                </a:endParaRPr>
              </a:p>
            </p:txBody>
          </p:sp>
        </mc:Choice>
        <mc:Fallback xmlns="">
          <p:sp>
            <p:nvSpPr>
              <p:cNvPr id="95" name="TextBox 94">
                <a:extLst>
                  <a:ext uri="{FF2B5EF4-FFF2-40B4-BE49-F238E27FC236}">
                    <a16:creationId xmlns:a16="http://schemas.microsoft.com/office/drawing/2014/main" id="{C32DEDF9-301F-CE01-2DAA-708046008D38}"/>
                  </a:ext>
                </a:extLst>
              </p:cNvPr>
              <p:cNvSpPr txBox="1">
                <a:spLocks noRot="1" noChangeAspect="1" noMove="1" noResize="1" noEditPoints="1" noAdjustHandles="1" noChangeArrowheads="1" noChangeShapeType="1" noTextEdit="1"/>
              </p:cNvSpPr>
              <p:nvPr/>
            </p:nvSpPr>
            <p:spPr>
              <a:xfrm>
                <a:off x="2053431" y="12810345"/>
                <a:ext cx="11599653" cy="2953137"/>
              </a:xfrm>
              <a:prstGeom prst="rect">
                <a:avLst/>
              </a:prstGeom>
              <a:blipFill>
                <a:blip r:embed="rId16"/>
                <a:stretch>
                  <a:fillRect l="-1749" t="-2991" r="-1639" b="-17094"/>
                </a:stretch>
              </a:blipFill>
            </p:spPr>
            <p:txBody>
              <a:bodyPr/>
              <a:lstStyle/>
              <a:p>
                <a:r>
                  <a:rPr lang="en-US">
                    <a:noFill/>
                  </a:rPr>
                  <a:t> </a:t>
                </a:r>
              </a:p>
            </p:txBody>
          </p:sp>
        </mc:Fallback>
      </mc:AlternateContent>
      <p:sp>
        <p:nvSpPr>
          <p:cNvPr id="233" name="TextBox 232">
            <a:extLst>
              <a:ext uri="{FF2B5EF4-FFF2-40B4-BE49-F238E27FC236}">
                <a16:creationId xmlns:a16="http://schemas.microsoft.com/office/drawing/2014/main" id="{6325BE5E-480E-F0C8-472F-A7CB59FBC6DD}"/>
              </a:ext>
            </a:extLst>
          </p:cNvPr>
          <p:cNvSpPr txBox="1"/>
          <p:nvPr/>
        </p:nvSpPr>
        <p:spPr>
          <a:xfrm>
            <a:off x="17845551" y="10778141"/>
            <a:ext cx="120467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latin typeface="Calibri" panose="020F0502020204030204" pitchFamily="34" charset="0"/>
                <a:cs typeface="Calibri" panose="020F0502020204030204" pitchFamily="34" charset="0"/>
              </a:rPr>
              <a:t>Figure 3: Conceptual framework for a proposed neural network</a:t>
            </a:r>
          </a:p>
        </p:txBody>
      </p:sp>
      <p:sp>
        <p:nvSpPr>
          <p:cNvPr id="234" name="TextBox 233">
            <a:extLst>
              <a:ext uri="{FF2B5EF4-FFF2-40B4-BE49-F238E27FC236}">
                <a16:creationId xmlns:a16="http://schemas.microsoft.com/office/drawing/2014/main" id="{86E896A7-8D08-9D62-B63F-2589EE294623}"/>
              </a:ext>
            </a:extLst>
          </p:cNvPr>
          <p:cNvSpPr txBox="1"/>
          <p:nvPr/>
        </p:nvSpPr>
        <p:spPr>
          <a:xfrm>
            <a:off x="15800717" y="11264034"/>
            <a:ext cx="11582400" cy="838200"/>
          </a:xfrm>
          <a:prstGeom prst="rect">
            <a:avLst/>
          </a:prstGeom>
          <a:noFill/>
        </p:spPr>
        <p:txBody>
          <a:bodyPr wrap="square" lIns="0" tIns="0" rIns="0" bIns="0" rtlCol="0">
            <a:noAutofit/>
          </a:bodyPr>
          <a:lstStyle/>
          <a:p>
            <a:pPr algn="ctr"/>
            <a:r>
              <a:rPr lang="en-US" sz="4800" b="1" dirty="0">
                <a:latin typeface="Californian FB" pitchFamily="18" charset="0"/>
              </a:rPr>
              <a:t>Bispectrum Components</a:t>
            </a:r>
            <a:endParaRPr lang="en-US" sz="2800" dirty="0">
              <a:latin typeface="Californian FB"/>
            </a:endParaRPr>
          </a:p>
        </p:txBody>
      </p:sp>
      <p:sp>
        <p:nvSpPr>
          <p:cNvPr id="235" name="TextBox 234">
            <a:extLst>
              <a:ext uri="{FF2B5EF4-FFF2-40B4-BE49-F238E27FC236}">
                <a16:creationId xmlns:a16="http://schemas.microsoft.com/office/drawing/2014/main" id="{17A36836-FB44-6833-6A1D-02AC37A7B9B9}"/>
              </a:ext>
            </a:extLst>
          </p:cNvPr>
          <p:cNvSpPr txBox="1"/>
          <p:nvPr/>
        </p:nvSpPr>
        <p:spPr>
          <a:xfrm>
            <a:off x="29892329" y="5277431"/>
            <a:ext cx="1166812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latin typeface="+mj-lt"/>
              </a:rPr>
              <a:t>A collection of different pure silicon models are used for  computing </a:t>
            </a:r>
            <a:r>
              <a:rPr lang="en-US" sz="2600" dirty="0" err="1">
                <a:latin typeface="+mj-lt"/>
              </a:rPr>
              <a:t>bispectrum</a:t>
            </a:r>
            <a:r>
              <a:rPr lang="en-US" sz="2600" dirty="0">
                <a:latin typeface="+mj-lt"/>
              </a:rPr>
              <a:t> components and used them as training input feature for ANN model training</a:t>
            </a:r>
          </a:p>
        </p:txBody>
      </p:sp>
      <p:pic>
        <p:nvPicPr>
          <p:cNvPr id="236" name="Picture 2" descr="C:\Users\rulisp\Documents\CPG Projects\Si\a-Si\From H2O-new4\origBL-Model.png">
            <a:extLst>
              <a:ext uri="{FF2B5EF4-FFF2-40B4-BE49-F238E27FC236}">
                <a16:creationId xmlns:a16="http://schemas.microsoft.com/office/drawing/2014/main" id="{B4A479B8-C8D7-84E6-A1CF-613231FD204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1072405" y="9135958"/>
            <a:ext cx="2743200" cy="2694123"/>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3" descr="C:\Users\rulisp\Documents\CPG Projects\Si\a-Si\From H2O-new4\avgBL-Model.png">
            <a:extLst>
              <a:ext uri="{FF2B5EF4-FFF2-40B4-BE49-F238E27FC236}">
                <a16:creationId xmlns:a16="http://schemas.microsoft.com/office/drawing/2014/main" id="{50F25A04-BC83-DCC6-9179-7A31DCBCE9A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4044205" y="9211981"/>
            <a:ext cx="2743200" cy="2542073"/>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C:\Users\rulisp\Documents\CPG Projects\Si\a-Si\From H2O-new4\subAvgBL-Model.png">
            <a:extLst>
              <a:ext uri="{FF2B5EF4-FFF2-40B4-BE49-F238E27FC236}">
                <a16:creationId xmlns:a16="http://schemas.microsoft.com/office/drawing/2014/main" id="{60550383-91F0-83A5-912F-00B9238A18E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016005" y="9211981"/>
            <a:ext cx="2743200" cy="2650299"/>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3" descr="C:\Users\rulisp\Documents\CPG Projects\Si\Si-SI\180-passDef\180-passDef.png">
            <a:extLst>
              <a:ext uri="{FF2B5EF4-FFF2-40B4-BE49-F238E27FC236}">
                <a16:creationId xmlns:a16="http://schemas.microsoft.com/office/drawing/2014/main" id="{D5EE75BF-0A17-EBCC-B2CF-1E7D51EBAD65}"/>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5848621" y="6394658"/>
            <a:ext cx="5720567" cy="222113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C:\Users\rulisp\Documents\CPG Projects\Si\Si-I4\I4.png">
            <a:extLst>
              <a:ext uri="{FF2B5EF4-FFF2-40B4-BE49-F238E27FC236}">
                <a16:creationId xmlns:a16="http://schemas.microsoft.com/office/drawing/2014/main" id="{6CFA1D5D-57A5-E7AD-2E4F-30F2FE303E4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2765525" y="6324826"/>
            <a:ext cx="2702060" cy="251336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3" descr="C:\Users\rulisp\Documents\ESG Projects\Si\Cryst-Si.png">
            <a:extLst>
              <a:ext uri="{FF2B5EF4-FFF2-40B4-BE49-F238E27FC236}">
                <a16:creationId xmlns:a16="http://schemas.microsoft.com/office/drawing/2014/main" id="{62763BE3-4681-4C36-0477-0034811075D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784427" y="6276899"/>
            <a:ext cx="2686913" cy="268899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41">
            <a:extLst>
              <a:ext uri="{FF2B5EF4-FFF2-40B4-BE49-F238E27FC236}">
                <a16:creationId xmlns:a16="http://schemas.microsoft.com/office/drawing/2014/main" id="{D80E667E-331E-2979-DA56-6DE64A5AEA36}"/>
              </a:ext>
            </a:extLst>
          </p:cNvPr>
          <p:cNvSpPr txBox="1"/>
          <p:nvPr/>
        </p:nvSpPr>
        <p:spPr>
          <a:xfrm>
            <a:off x="29621460" y="12089831"/>
            <a:ext cx="1199147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mj-lt"/>
              </a:rPr>
              <a:t>Figure 4: Six different models of pure silicon. (A) Crystalline silicon; (B) Crystalline silicon with an I4 set of self interstitial silicon; (C) A model of silicon with a passive defect; (D – F) Identically structured models of pure Si with uniform scaling of bond lengths from largest (Bottom Left) to the standard bond length (Bottom Middle) to compressed bond lengths (Bottom Right). </a:t>
            </a:r>
          </a:p>
        </p:txBody>
      </p:sp>
      <p:sp>
        <p:nvSpPr>
          <p:cNvPr id="11" name="TextBox 10">
            <a:extLst>
              <a:ext uri="{FF2B5EF4-FFF2-40B4-BE49-F238E27FC236}">
                <a16:creationId xmlns:a16="http://schemas.microsoft.com/office/drawing/2014/main" id="{A25A7CEF-E341-1E7B-1875-2BB0C18B8B30}"/>
              </a:ext>
            </a:extLst>
          </p:cNvPr>
          <p:cNvSpPr txBox="1"/>
          <p:nvPr/>
        </p:nvSpPr>
        <p:spPr>
          <a:xfrm>
            <a:off x="15904062" y="16383103"/>
            <a:ext cx="79880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err="1">
                <a:latin typeface="Calibri"/>
                <a:ea typeface="+mn-lt"/>
                <a:cs typeface="+mn-lt"/>
              </a:rPr>
              <a:t>Bispectrum</a:t>
            </a:r>
            <a:r>
              <a:rPr lang="en-US" sz="2800" b="1" dirty="0">
                <a:latin typeface="Calibri"/>
                <a:ea typeface="+mn-lt"/>
                <a:cs typeface="+mn-lt"/>
              </a:rPr>
              <a:t> – SO4</a:t>
            </a:r>
            <a:endParaRPr lang="en-US" sz="2800" b="1" dirty="0">
              <a:latin typeface="Calibri"/>
              <a:cs typeface="Calibri"/>
            </a:endParaRPr>
          </a:p>
        </p:txBody>
      </p:sp>
      <p:sp>
        <p:nvSpPr>
          <p:cNvPr id="43" name="TextBox 42">
            <a:extLst>
              <a:ext uri="{FF2B5EF4-FFF2-40B4-BE49-F238E27FC236}">
                <a16:creationId xmlns:a16="http://schemas.microsoft.com/office/drawing/2014/main" id="{B4E544D5-5904-ADF8-8278-C21B02883A31}"/>
              </a:ext>
            </a:extLst>
          </p:cNvPr>
          <p:cNvSpPr txBox="1"/>
          <p:nvPr/>
        </p:nvSpPr>
        <p:spPr>
          <a:xfrm>
            <a:off x="19019395" y="31107385"/>
            <a:ext cx="6485667" cy="461665"/>
          </a:xfrm>
          <a:prstGeom prst="rect">
            <a:avLst/>
          </a:prstGeom>
          <a:noFill/>
        </p:spPr>
        <p:txBody>
          <a:bodyPr wrap="square">
            <a:spAutoFit/>
          </a:bodyPr>
          <a:lstStyle/>
          <a:p>
            <a:r>
              <a:rPr lang="en-US" sz="2400" dirty="0">
                <a:latin typeface="Calibri"/>
                <a:cs typeface="Calibri"/>
              </a:rPr>
              <a:t>Figure 4: </a:t>
            </a:r>
            <a:r>
              <a:rPr lang="en-US" sz="2400" dirty="0" err="1">
                <a:latin typeface="Calibri"/>
                <a:cs typeface="Calibri"/>
              </a:rPr>
              <a:t>Bispectrum</a:t>
            </a:r>
            <a:r>
              <a:rPr lang="en-US" sz="2400" dirty="0">
                <a:latin typeface="Calibri"/>
                <a:cs typeface="Calibri"/>
              </a:rPr>
              <a:t> calculation framework</a:t>
            </a:r>
            <a:endParaRPr lang="en-US" sz="2400" dirty="0"/>
          </a:p>
        </p:txBody>
      </p:sp>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76FFDF72-41D4-F538-4591-AD087353860F}"/>
                  </a:ext>
                </a:extLst>
              </p:cNvPr>
              <p:cNvSpPr txBox="1"/>
              <p:nvPr/>
            </p:nvSpPr>
            <p:spPr>
              <a:xfrm>
                <a:off x="35756419" y="16794239"/>
                <a:ext cx="4489121" cy="678584"/>
              </a:xfrm>
              <a:prstGeom prst="rect">
                <a:avLst/>
              </a:prstGeom>
              <a:noFill/>
            </p:spPr>
            <p:txBody>
              <a:bodyPr wrap="square">
                <a:spAutoFit/>
              </a:bodyPr>
              <a:lstStyle/>
              <a:p>
                <a:pPr algn="ctr"/>
                <a14:m>
                  <m:oMath xmlns:m="http://schemas.openxmlformats.org/officeDocument/2006/math">
                    <m:sSubSup>
                      <m:sSubSupPr>
                        <m:ctrlPr>
                          <a:rPr lang="en-US" sz="2800" i="1" smtClean="0">
                            <a:solidFill>
                              <a:schemeClr val="tx1"/>
                            </a:solidFill>
                            <a:latin typeface="Cambria Math" panose="02040503050406030204" pitchFamily="18" charset="0"/>
                          </a:rPr>
                        </m:ctrlPr>
                      </m:sSubSupPr>
                      <m:e>
                        <m:r>
                          <a:rPr lang="en-US" sz="2800" b="0" i="1" smtClean="0">
                            <a:solidFill>
                              <a:schemeClr val="tx1"/>
                            </a:solidFill>
                            <a:latin typeface="Cambria Math" panose="02040503050406030204" pitchFamily="18" charset="0"/>
                          </a:rPr>
                          <m:t>𝐵</m:t>
                        </m:r>
                      </m:e>
                      <m:sub>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𝑗</m:t>
                            </m:r>
                          </m:e>
                          <m:sub>
                            <m:r>
                              <a:rPr lang="en-US" sz="2800" b="0" i="1" smtClean="0">
                                <a:solidFill>
                                  <a:schemeClr val="tx1"/>
                                </a:solidFill>
                                <a:latin typeface="Cambria Math" panose="02040503050406030204" pitchFamily="18" charset="0"/>
                              </a:rPr>
                              <m:t>1</m:t>
                            </m:r>
                          </m:sub>
                        </m:sSub>
                        <m:r>
                          <a:rPr lang="en-US" sz="2800" b="0" i="1" smtClean="0">
                            <a:solidFill>
                              <a:schemeClr val="tx1"/>
                            </a:solidFill>
                            <a:latin typeface="Cambria Math" panose="02040503050406030204" pitchFamily="18" charset="0"/>
                          </a:rPr>
                          <m:t>=3/2, </m:t>
                        </m:r>
                        <m:sSubSup>
                          <m:sSubSupPr>
                            <m:ctrlPr>
                              <a:rPr lang="en-US" sz="2800" b="0" i="1" smtClean="0">
                                <a:solidFill>
                                  <a:schemeClr val="tx1"/>
                                </a:solidFill>
                                <a:latin typeface="Cambria Math" panose="02040503050406030204" pitchFamily="18" charset="0"/>
                              </a:rPr>
                            </m:ctrlPr>
                          </m:sSubSup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𝑗</m:t>
                                </m:r>
                              </m:e>
                              <m:sub>
                                <m:r>
                                  <a:rPr lang="en-US" sz="2800" b="0" i="1" smtClean="0">
                                    <a:solidFill>
                                      <a:schemeClr val="tx1"/>
                                    </a:solidFill>
                                    <a:latin typeface="Cambria Math" panose="02040503050406030204" pitchFamily="18" charset="0"/>
                                  </a:rPr>
                                  <m:t>2</m:t>
                                </m:r>
                              </m:sub>
                            </m:sSub>
                            <m:r>
                              <a:rPr lang="en-US" sz="2800" b="0" i="1" smtClean="0">
                                <a:solidFill>
                                  <a:schemeClr val="tx1"/>
                                </a:solidFill>
                                <a:latin typeface="Cambria Math" panose="02040503050406030204" pitchFamily="18" charset="0"/>
                              </a:rPr>
                              <m:t>=</m:t>
                            </m:r>
                          </m:e>
                          <m:sub>
                            <m:r>
                              <a:rPr lang="en-US" sz="2800" b="0" i="1" smtClean="0">
                                <a:solidFill>
                                  <a:schemeClr val="tx1"/>
                                </a:solidFill>
                                <a:latin typeface="Cambria Math" panose="02040503050406030204" pitchFamily="18" charset="0"/>
                              </a:rPr>
                              <m:t>2</m:t>
                            </m:r>
                          </m:sub>
                          <m:sup>
                            <m:r>
                              <a:rPr lang="en-US" sz="2800" b="0" i="1" smtClean="0">
                                <a:solidFill>
                                  <a:schemeClr val="tx1"/>
                                </a:solidFill>
                                <a:latin typeface="Cambria Math" panose="02040503050406030204" pitchFamily="18" charset="0"/>
                              </a:rPr>
                              <m:t>1</m:t>
                            </m:r>
                          </m:sup>
                        </m:sSubSup>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𝑗</m:t>
                        </m:r>
                        <m:r>
                          <a:rPr lang="en-US" sz="2800" b="0" i="1" smtClean="0">
                            <a:solidFill>
                              <a:schemeClr val="tx1"/>
                            </a:solidFill>
                            <a:latin typeface="Cambria Math" panose="02040503050406030204" pitchFamily="18" charset="0"/>
                          </a:rPr>
                          <m:t>=2</m:t>
                        </m:r>
                      </m:sub>
                      <m:sup>
                        <m:r>
                          <a:rPr lang="en-US" sz="2800" b="0" i="1" smtClean="0">
                            <a:solidFill>
                              <a:schemeClr val="tx1"/>
                            </a:solidFill>
                            <a:latin typeface="Cambria Math" panose="02040503050406030204" pitchFamily="18" charset="0"/>
                          </a:rPr>
                          <m:t>𝑖</m:t>
                        </m:r>
                      </m:sup>
                    </m:sSubSup>
                    <m:r>
                      <a:rPr lang="en-US" sz="2800" b="0" i="1" smtClean="0">
                        <a:solidFill>
                          <a:schemeClr val="tx1"/>
                        </a:solidFill>
                        <a:latin typeface="Cambria Math" panose="02040503050406030204" pitchFamily="18" charset="0"/>
                        <a:ea typeface="Cambria Math" panose="02040503050406030204" pitchFamily="18" charset="0"/>
                      </a:rPr>
                      <m:t>≈</m:t>
                    </m:r>
                  </m:oMath>
                </a14:m>
                <a:r>
                  <a:rPr lang="en-US" sz="2800" dirty="0">
                    <a:latin typeface="+mj-lt"/>
                  </a:rPr>
                  <a:t>1.363</a:t>
                </a:r>
                <a:endParaRPr lang="en-US" sz="2800" dirty="0">
                  <a:solidFill>
                    <a:schemeClr val="tx1"/>
                  </a:solidFill>
                  <a:latin typeface="+mj-lt"/>
                </a:endParaRPr>
              </a:p>
            </p:txBody>
          </p:sp>
        </mc:Choice>
        <mc:Fallback xmlns="">
          <p:sp>
            <p:nvSpPr>
              <p:cNvPr id="250" name="TextBox 249">
                <a:extLst>
                  <a:ext uri="{FF2B5EF4-FFF2-40B4-BE49-F238E27FC236}">
                    <a16:creationId xmlns:a16="http://schemas.microsoft.com/office/drawing/2014/main" id="{76FFDF72-41D4-F538-4591-AD087353860F}"/>
                  </a:ext>
                </a:extLst>
              </p:cNvPr>
              <p:cNvSpPr txBox="1">
                <a:spLocks noRot="1" noChangeAspect="1" noMove="1" noResize="1" noEditPoints="1" noAdjustHandles="1" noChangeArrowheads="1" noChangeShapeType="1" noTextEdit="1"/>
              </p:cNvSpPr>
              <p:nvPr/>
            </p:nvSpPr>
            <p:spPr>
              <a:xfrm>
                <a:off x="35756419" y="16794239"/>
                <a:ext cx="4489121" cy="678584"/>
              </a:xfrm>
              <a:prstGeom prst="rect">
                <a:avLst/>
              </a:prstGeom>
              <a:blipFill>
                <a:blip r:embed="rId23"/>
                <a:stretch>
                  <a:fillRect b="-11111"/>
                </a:stretch>
              </a:blipFill>
            </p:spPr>
            <p:txBody>
              <a:bodyPr/>
              <a:lstStyle/>
              <a:p>
                <a:r>
                  <a:rPr lang="en-US">
                    <a:noFill/>
                  </a:rPr>
                  <a:t> </a:t>
                </a:r>
              </a:p>
            </p:txBody>
          </p:sp>
        </mc:Fallback>
      </mc:AlternateContent>
      <p:pic>
        <p:nvPicPr>
          <p:cNvPr id="87" name="Picture 86" descr="A blue and red molecule in a black box&#10;&#10;Description automatically generated">
            <a:extLst>
              <a:ext uri="{FF2B5EF4-FFF2-40B4-BE49-F238E27FC236}">
                <a16:creationId xmlns:a16="http://schemas.microsoft.com/office/drawing/2014/main" id="{756FA9F8-38CE-341E-D2CA-37D71EB4B6A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9518126" y="14230711"/>
            <a:ext cx="5612688" cy="3903210"/>
          </a:xfrm>
          <a:prstGeom prst="rect">
            <a:avLst/>
          </a:prstGeom>
        </p:spPr>
      </p:pic>
      <p:sp>
        <p:nvSpPr>
          <p:cNvPr id="137" name="Oval 136">
            <a:extLst>
              <a:ext uri="{FF2B5EF4-FFF2-40B4-BE49-F238E27FC236}">
                <a16:creationId xmlns:a16="http://schemas.microsoft.com/office/drawing/2014/main" id="{207145CB-CA7F-3A08-457E-9E224773FEA3}"/>
              </a:ext>
            </a:extLst>
          </p:cNvPr>
          <p:cNvSpPr/>
          <p:nvPr/>
        </p:nvSpPr>
        <p:spPr>
          <a:xfrm>
            <a:off x="31867077" y="15256011"/>
            <a:ext cx="914785" cy="979420"/>
          </a:xfrm>
          <a:prstGeom prst="ellipse">
            <a:avLst/>
          </a:prstGeom>
          <a:noFill/>
          <a:ln w="9525" cap="flat" cmpd="sng" algn="ctr">
            <a:solidFill>
              <a:srgbClr val="00FA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759DC9A9-2388-D60C-79B1-B3C8F93705C6}"/>
                  </a:ext>
                </a:extLst>
              </p:cNvPr>
              <p:cNvSpPr txBox="1"/>
              <p:nvPr/>
            </p:nvSpPr>
            <p:spPr>
              <a:xfrm>
                <a:off x="30859864" y="17776190"/>
                <a:ext cx="9977514" cy="830997"/>
              </a:xfrm>
              <a:prstGeom prst="rect">
                <a:avLst/>
              </a:prstGeom>
              <a:noFill/>
            </p:spPr>
            <p:txBody>
              <a:bodyPr wrap="square">
                <a:spAutoFit/>
              </a:bodyPr>
              <a:lstStyle/>
              <a:p>
                <a:pPr algn="ctr"/>
                <a:r>
                  <a:rPr lang="en-US" sz="2400" dirty="0">
                    <a:latin typeface="Calibri"/>
                    <a:cs typeface="Calibri"/>
                  </a:rPr>
                  <a:t>Figure 6: </a:t>
                </a:r>
                <a:r>
                  <a:rPr lang="en-US" sz="2400" dirty="0" err="1"/>
                  <a:t>Bispectrum</a:t>
                </a:r>
                <a:r>
                  <a:rPr lang="en-US" sz="2400" dirty="0"/>
                  <a:t> calculation for a center atom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rPr>
                      <m:t>=5 </m:t>
                    </m:r>
                  </m:oMath>
                </a14:m>
                <a:r>
                  <a:rPr lang="en-US" sz="2400" dirty="0"/>
                  <a:t>neighbor atoms in amorphous silicon cell </a:t>
                </a:r>
              </a:p>
            </p:txBody>
          </p:sp>
        </mc:Choice>
        <mc:Fallback xmlns="">
          <p:sp>
            <p:nvSpPr>
              <p:cNvPr id="138" name="TextBox 137">
                <a:extLst>
                  <a:ext uri="{FF2B5EF4-FFF2-40B4-BE49-F238E27FC236}">
                    <a16:creationId xmlns:a16="http://schemas.microsoft.com/office/drawing/2014/main" id="{759DC9A9-2388-D60C-79B1-B3C8F93705C6}"/>
                  </a:ext>
                </a:extLst>
              </p:cNvPr>
              <p:cNvSpPr txBox="1">
                <a:spLocks noRot="1" noChangeAspect="1" noMove="1" noResize="1" noEditPoints="1" noAdjustHandles="1" noChangeArrowheads="1" noChangeShapeType="1" noTextEdit="1"/>
              </p:cNvSpPr>
              <p:nvPr/>
            </p:nvSpPr>
            <p:spPr>
              <a:xfrm>
                <a:off x="30859864" y="17776190"/>
                <a:ext cx="9977514" cy="830997"/>
              </a:xfrm>
              <a:prstGeom prst="rect">
                <a:avLst/>
              </a:prstGeom>
              <a:blipFill>
                <a:blip r:embed="rId25"/>
                <a:stretch>
                  <a:fillRect t="-4545" r="-635" b="-16667"/>
                </a:stretch>
              </a:blipFill>
            </p:spPr>
            <p:txBody>
              <a:bodyPr/>
              <a:lstStyle/>
              <a:p>
                <a:r>
                  <a:rPr lang="en-US">
                    <a:noFill/>
                  </a:rPr>
                  <a:t> </a:t>
                </a:r>
              </a:p>
            </p:txBody>
          </p:sp>
        </mc:Fallback>
      </mc:AlternateContent>
      <p:pic>
        <p:nvPicPr>
          <p:cNvPr id="140" name="Picture 139" descr="A diagram of a circle with red and green dots&#10;&#10;Description automatically generated">
            <a:extLst>
              <a:ext uri="{FF2B5EF4-FFF2-40B4-BE49-F238E27FC236}">
                <a16:creationId xmlns:a16="http://schemas.microsoft.com/office/drawing/2014/main" id="{05C99D6E-82D2-B26D-24CD-2127C526C23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9686085" y="18830044"/>
            <a:ext cx="3021492" cy="3031207"/>
          </a:xfrm>
          <a:prstGeom prst="rect">
            <a:avLst/>
          </a:prstGeom>
        </p:spPr>
      </p:pic>
      <p:pic>
        <p:nvPicPr>
          <p:cNvPr id="141" name="Picture 140" descr="A diagram of a circle with red and green dots&#10;&#10;Description automatically generated">
            <a:extLst>
              <a:ext uri="{FF2B5EF4-FFF2-40B4-BE49-F238E27FC236}">
                <a16:creationId xmlns:a16="http://schemas.microsoft.com/office/drawing/2014/main" id="{E7CB2BD3-F06D-6AC5-FA5A-E58CCA554935}"/>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2707577" y="18830043"/>
            <a:ext cx="3021491" cy="3031207"/>
          </a:xfrm>
          <a:prstGeom prst="rect">
            <a:avLst/>
          </a:prstGeom>
        </p:spPr>
      </p:pic>
      <p:pic>
        <p:nvPicPr>
          <p:cNvPr id="142" name="Picture 141" descr="A diagram of a circle with red and green dots&#10;&#10;Description automatically generated">
            <a:extLst>
              <a:ext uri="{FF2B5EF4-FFF2-40B4-BE49-F238E27FC236}">
                <a16:creationId xmlns:a16="http://schemas.microsoft.com/office/drawing/2014/main" id="{FBC38416-6C85-3F24-34A0-0B3706FBE4A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706811" y="18835880"/>
            <a:ext cx="3021491" cy="3031207"/>
          </a:xfrm>
          <a:prstGeom prst="rect">
            <a:avLst/>
          </a:prstGeom>
        </p:spPr>
      </p:pic>
      <p:pic>
        <p:nvPicPr>
          <p:cNvPr id="143" name="Picture 142" descr="A diagram of a circle with red and green dots&#10;&#10;Description automatically generated">
            <a:extLst>
              <a:ext uri="{FF2B5EF4-FFF2-40B4-BE49-F238E27FC236}">
                <a16:creationId xmlns:a16="http://schemas.microsoft.com/office/drawing/2014/main" id="{0E1181C3-8AD8-B361-0B58-E4B22F37DB2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8708904" y="18832912"/>
            <a:ext cx="3018632" cy="3028338"/>
          </a:xfrm>
          <a:prstGeom prst="rect">
            <a:avLst/>
          </a:prstGeom>
        </p:spPr>
      </p:pic>
      <p:sp>
        <p:nvSpPr>
          <p:cNvPr id="145" name="TextBox 144">
            <a:extLst>
              <a:ext uri="{FF2B5EF4-FFF2-40B4-BE49-F238E27FC236}">
                <a16:creationId xmlns:a16="http://schemas.microsoft.com/office/drawing/2014/main" id="{19DB8EC9-1314-21D9-65F2-42E0558F485F}"/>
              </a:ext>
            </a:extLst>
          </p:cNvPr>
          <p:cNvSpPr txBox="1"/>
          <p:nvPr/>
        </p:nvSpPr>
        <p:spPr>
          <a:xfrm>
            <a:off x="31572280" y="22257117"/>
            <a:ext cx="9133035" cy="461665"/>
          </a:xfrm>
          <a:prstGeom prst="rect">
            <a:avLst/>
          </a:prstGeom>
          <a:noFill/>
        </p:spPr>
        <p:txBody>
          <a:bodyPr wrap="square">
            <a:spAutoFit/>
          </a:bodyPr>
          <a:lstStyle/>
          <a:p>
            <a:r>
              <a:rPr lang="en-US" sz="2400" dirty="0">
                <a:latin typeface="+mj-lt"/>
              </a:rPr>
              <a:t>Figure 6: </a:t>
            </a:r>
            <a:r>
              <a:rPr lang="en-US" sz="2400" dirty="0" err="1">
                <a:latin typeface="+mj-lt"/>
              </a:rPr>
              <a:t>Bispectrum</a:t>
            </a:r>
            <a:r>
              <a:rPr lang="en-US" sz="2400" dirty="0">
                <a:latin typeface="+mj-lt"/>
              </a:rPr>
              <a:t> calculation with modified neighbor atom positions </a:t>
            </a:r>
            <a:endParaRPr lang="en-US" sz="2400" dirty="0"/>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BFC6E990-84E7-819D-EBC9-9F4785355F36}"/>
                  </a:ext>
                </a:extLst>
              </p:cNvPr>
              <p:cNvSpPr txBox="1"/>
              <p:nvPr/>
            </p:nvSpPr>
            <p:spPr>
              <a:xfrm>
                <a:off x="16546047" y="18133921"/>
                <a:ext cx="11324520" cy="572721"/>
              </a:xfrm>
              <a:prstGeom prst="rect">
                <a:avLst/>
              </a:prstGeom>
              <a:noFill/>
            </p:spPr>
            <p:txBody>
              <a:bodyPr wrap="square" lIns="0" tIns="0" rIns="0" bIns="0" rtlCol="0">
                <a:spAutoFit/>
              </a:bodyPr>
              <a:lstStyle/>
              <a:p>
                <a14:m>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𝐵</m:t>
                        </m:r>
                      </m:e>
                      <m: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1, </m:t>
                            </m:r>
                          </m:sub>
                        </m:s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 </m:t>
                        </m:r>
                        <m:r>
                          <a:rPr lang="en-US" sz="2500" b="0" i="1" smtClean="0">
                            <a:latin typeface="Cambria Math" panose="02040503050406030204" pitchFamily="18" charset="0"/>
                          </a:rPr>
                          <m:t>𝑗</m:t>
                        </m:r>
                      </m:sub>
                    </m:sSub>
                    <m:r>
                      <a:rPr lang="en-US" sz="2500" b="0" i="1" smtClean="0">
                        <a:latin typeface="Cambria Math" panose="02040503050406030204" pitchFamily="18" charset="0"/>
                      </a:rPr>
                      <m:t>=</m:t>
                    </m:r>
                    <m:nary>
                      <m:naryPr>
                        <m:chr m:val="∑"/>
                        <m:ctrlPr>
                          <a:rPr lang="en-US" sz="2500" b="0" i="1" smtClean="0">
                            <a:latin typeface="Cambria Math" panose="02040503050406030204" pitchFamily="18" charset="0"/>
                          </a:rPr>
                        </m:ctrlPr>
                      </m:naryPr>
                      <m: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Sub>
                        <m:r>
                          <m:rPr>
                            <m:brk m:alnAt="23"/>
                          </m:rP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i="1">
                                <a:latin typeface="Cambria Math" panose="02040503050406030204" pitchFamily="18" charset="0"/>
                              </a:rPr>
                              <m:t>1</m:t>
                            </m:r>
                          </m:sub>
                          <m:sup>
                            <m:r>
                              <a:rPr lang="en-US" sz="2500" i="1">
                                <a:latin typeface="Cambria Math" panose="02040503050406030204" pitchFamily="18" charset="0"/>
                              </a:rPr>
                              <m:t>′</m:t>
                            </m:r>
                          </m:sup>
                        </m:sSubSup>
                      </m:sub>
                      <m:sup>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m:t>
                            </m:r>
                          </m:sub>
                        </m:sSub>
                      </m:sup>
                      <m:e>
                        <m:nary>
                          <m:naryPr>
                            <m:chr m:val="∑"/>
                            <m:ctrlPr>
                              <a:rPr lang="en-US" sz="2500" i="1">
                                <a:latin typeface="Cambria Math" panose="02040503050406030204" pitchFamily="18" charset="0"/>
                              </a:rPr>
                            </m:ctrlPr>
                          </m:naryPr>
                          <m:sub>
                            <m:sSub>
                              <m:sSubPr>
                                <m:ctrlPr>
                                  <a:rPr lang="en-US" sz="2500" i="1">
                                    <a:latin typeface="Cambria Math" panose="02040503050406030204" pitchFamily="18" charset="0"/>
                                  </a:rPr>
                                </m:ctrlPr>
                              </m:sSubPr>
                              <m:e>
                                <m:r>
                                  <a:rPr lang="en-US" sz="2500" i="1">
                                    <a:latin typeface="Cambria Math" panose="02040503050406030204" pitchFamily="18" charset="0"/>
                                  </a:rPr>
                                  <m:t>𝑚</m:t>
                                </m:r>
                              </m:e>
                              <m:sub>
                                <m:r>
                                  <a:rPr lang="en-US" sz="2500" b="0" i="1" smtClean="0">
                                    <a:latin typeface="Cambria Math" panose="02040503050406030204" pitchFamily="18" charset="0"/>
                                  </a:rPr>
                                  <m:t>2</m:t>
                                </m:r>
                              </m:sub>
                            </m:sSub>
                            <m:r>
                              <m:rPr>
                                <m:brk m:alnAt="23"/>
                              </m:rPr>
                              <a:rPr lang="en-US" sz="2500" i="1">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m:t>
                                </m:r>
                                <m:r>
                                  <a:rPr lang="en-US" sz="2500" b="0" i="1" smtClean="0">
                                    <a:latin typeface="Cambria Math" panose="02040503050406030204" pitchFamily="18" charset="0"/>
                                  </a:rPr>
                                  <m:t>𝑗</m:t>
                                </m:r>
                              </m:e>
                              <m:sub>
                                <m:r>
                                  <a:rPr lang="en-US" sz="2500" b="0" i="1" smtClean="0">
                                    <a:latin typeface="Cambria Math" panose="02040503050406030204" pitchFamily="18" charset="0"/>
                                  </a:rPr>
                                  <m:t>2</m:t>
                                </m:r>
                              </m:sub>
                            </m:sSub>
                          </m:sub>
                          <m:sup>
                            <m:sSub>
                              <m:sSubPr>
                                <m:ctrlPr>
                                  <a:rPr lang="en-US" sz="2500" i="1">
                                    <a:latin typeface="Cambria Math" panose="02040503050406030204" pitchFamily="18" charset="0"/>
                                  </a:rPr>
                                </m:ctrlPr>
                              </m:sSubPr>
                              <m:e>
                                <m:r>
                                  <a:rPr lang="en-US" sz="2500" i="1">
                                    <a:latin typeface="Cambria Math" panose="02040503050406030204" pitchFamily="18" charset="0"/>
                                  </a:rPr>
                                  <m:t>𝑗</m:t>
                                </m:r>
                              </m:e>
                              <m:sub>
                                <m:r>
                                  <a:rPr lang="en-US" sz="2500" b="0" i="1" smtClean="0">
                                    <a:latin typeface="Cambria Math" panose="02040503050406030204" pitchFamily="18" charset="0"/>
                                  </a:rPr>
                                  <m:t>2</m:t>
                                </m:r>
                              </m:sub>
                            </m:sSub>
                          </m:sup>
                          <m:e>
                            <m:nary>
                              <m:naryPr>
                                <m:chr m:val="∑"/>
                                <m:ctrlPr>
                                  <a:rPr lang="en-US" sz="2500" i="1" smtClean="0">
                                    <a:latin typeface="Cambria Math" panose="02040503050406030204" pitchFamily="18" charset="0"/>
                                  </a:rPr>
                                </m:ctrlPr>
                              </m:naryPr>
                              <m:sub>
                                <m:r>
                                  <m:rPr>
                                    <m:brk m:alnAt="23"/>
                                  </m:rPr>
                                  <a:rPr lang="en-US" sz="2500" b="0" i="1" smtClean="0">
                                    <a:latin typeface="Cambria Math" panose="02040503050406030204" pitchFamily="18" charset="0"/>
                                  </a:rPr>
                                  <m:t>𝑚</m:t>
                                </m:r>
                                <m:r>
                                  <a:rPr lang="en-US" sz="2500" b="0" i="1" smtClean="0">
                                    <a:latin typeface="Cambria Math" panose="02040503050406030204" pitchFamily="18" charset="0"/>
                                  </a:rPr>
                                  <m:t>,</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𝑚</m:t>
                                    </m:r>
                                  </m:e>
                                  <m:sup>
                                    <m:r>
                                      <a:rPr lang="en-US" sz="2500" b="0" i="1" smtClean="0">
                                        <a:latin typeface="Cambria Math" panose="02040503050406030204" pitchFamily="18" charset="0"/>
                                      </a:rPr>
                                      <m:t>′</m:t>
                                    </m:r>
                                  </m:sup>
                                </m:sSup>
                                <m:r>
                                  <m:rPr>
                                    <m:brk m:alnAt="23"/>
                                  </m:rPr>
                                  <a:rPr lang="en-US" sz="2500" b="0" i="1" smtClean="0">
                                    <a:latin typeface="Cambria Math" panose="02040503050406030204" pitchFamily="18" charset="0"/>
                                  </a:rPr>
                                  <m:t> </m:t>
                                </m:r>
                                <m:r>
                                  <a:rPr lang="en-US" sz="2500" b="0" i="1" smtClean="0">
                                    <a:latin typeface="Cambria Math" panose="02040503050406030204" pitchFamily="18" charset="0"/>
                                  </a:rPr>
                                  <m:t>=−</m:t>
                                </m:r>
                                <m:r>
                                  <a:rPr lang="en-US" sz="2500" b="0" i="1" smtClean="0">
                                    <a:latin typeface="Cambria Math" panose="02040503050406030204" pitchFamily="18" charset="0"/>
                                  </a:rPr>
                                  <m:t>𝑗</m:t>
                                </m:r>
                              </m:sub>
                              <m:sup>
                                <m:r>
                                  <a:rPr lang="en-US" sz="2500" b="0" i="1" smtClean="0">
                                    <a:latin typeface="Cambria Math" panose="02040503050406030204" pitchFamily="18" charset="0"/>
                                  </a:rPr>
                                  <m:t>𝑗</m:t>
                                </m:r>
                              </m:sup>
                              <m:e>
                                <m:sSup>
                                  <m:sSupPr>
                                    <m:ctrlPr>
                                      <a:rPr lang="en-US" sz="2500" i="1" smtClean="0">
                                        <a:latin typeface="Cambria Math" panose="02040503050406030204" pitchFamily="18" charset="0"/>
                                      </a:rPr>
                                    </m:ctrlPr>
                                  </m:sSupPr>
                                  <m:e>
                                    <m:r>
                                      <a:rPr lang="en-US" sz="2500" b="0" i="1" smtClean="0">
                                        <a:latin typeface="Cambria Math" panose="02040503050406030204" pitchFamily="18" charset="0"/>
                                      </a:rPr>
                                      <m:t>(</m:t>
                                    </m:r>
                                    <m:sSubSup>
                                      <m:sSubSupPr>
                                        <m:ctrlPr>
                                          <a:rPr lang="en-US" sz="2500" b="0" i="1" smtClean="0">
                                            <a:latin typeface="Cambria Math" panose="02040503050406030204" pitchFamily="18" charset="0"/>
                                          </a:rPr>
                                        </m:ctrlPr>
                                      </m:sSubSupPr>
                                      <m:e>
                                        <m:r>
                                          <a:rPr lang="en-US" sz="2500" b="0" i="1" smtClean="0">
                                            <a:latin typeface="Cambria Math" panose="02040503050406030204" pitchFamily="18" charset="0"/>
                                          </a:rPr>
                                          <m:t>𝑢</m:t>
                                        </m:r>
                                      </m:e>
                                      <m:sub>
                                        <m:r>
                                          <a:rPr lang="en-US" sz="2500" b="0" i="1" smtClean="0">
                                            <a:latin typeface="Cambria Math" panose="02040503050406030204" pitchFamily="18" charset="0"/>
                                          </a:rPr>
                                          <m:t>𝑚</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𝑚</m:t>
                                            </m:r>
                                          </m:e>
                                          <m:sup>
                                            <m:r>
                                              <a:rPr lang="en-US" sz="2500" b="0" i="1" smtClean="0">
                                                <a:latin typeface="Cambria Math" panose="02040503050406030204" pitchFamily="18" charset="0"/>
                                              </a:rPr>
                                              <m:t>′</m:t>
                                            </m:r>
                                          </m:sup>
                                        </m:sSup>
                                      </m:sub>
                                      <m:sup>
                                        <m:r>
                                          <a:rPr lang="en-US" sz="2500" b="0" i="1" smtClean="0">
                                            <a:latin typeface="Cambria Math" panose="02040503050406030204" pitchFamily="18" charset="0"/>
                                          </a:rPr>
                                          <m:t>𝑗</m:t>
                                        </m:r>
                                      </m:sup>
                                    </m:sSubSup>
                                    <m:r>
                                      <a:rPr lang="en-US" sz="2500" b="0" i="1" smtClean="0">
                                        <a:latin typeface="Cambria Math" panose="02040503050406030204" pitchFamily="18" charset="0"/>
                                      </a:rPr>
                                      <m:t>)</m:t>
                                    </m:r>
                                  </m:e>
                                  <m:sup>
                                    <m:r>
                                      <a:rPr lang="en-US" sz="2500" b="0" i="1" smtClean="0">
                                        <a:latin typeface="Cambria Math" panose="02040503050406030204" pitchFamily="18" charset="0"/>
                                      </a:rPr>
                                      <m:t>∗</m:t>
                                    </m:r>
                                  </m:sup>
                                </m:sSup>
                                <m:sSubSup>
                                  <m:sSubSupPr>
                                    <m:ctrlPr>
                                      <a:rPr lang="en-US" sz="2500" i="1">
                                        <a:latin typeface="Cambria Math" panose="02040503050406030204" pitchFamily="18" charset="0"/>
                                      </a:rPr>
                                    </m:ctrlPr>
                                  </m:sSubSupPr>
                                  <m:e>
                                    <m:r>
                                      <a:rPr lang="en-US" sz="2500" b="0" i="1" smtClean="0">
                                        <a:latin typeface="Cambria Math" panose="02040503050406030204" pitchFamily="18" charset="0"/>
                                      </a:rPr>
                                      <m:t>𝐻</m:t>
                                    </m:r>
                                  </m:e>
                                  <m: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m:t>
                                        </m:r>
                                      </m:sub>
                                    </m:s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Sub>
                                    <m:sSubSup>
                                      <m:sSubSupPr>
                                        <m:ctrlPr>
                                          <a:rPr lang="en-US" sz="2500" i="1" smtClean="0">
                                            <a:latin typeface="Cambria Math" panose="02040503050406030204" pitchFamily="18" charset="0"/>
                                          </a:rPr>
                                        </m:ctrlPr>
                                      </m:sSubSup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up>
                                        <m:r>
                                          <a:rPr lang="en-US" sz="2500" b="0" i="1" smtClean="0">
                                            <a:latin typeface="Cambria Math" panose="02040503050406030204" pitchFamily="18" charset="0"/>
                                          </a:rPr>
                                          <m:t>′</m:t>
                                        </m:r>
                                      </m:sup>
                                    </m:sSubSup>
                                    <m:r>
                                      <a:rPr lang="en-US" sz="2500" b="0" i="1" smtClean="0">
                                        <a:latin typeface="Cambria Math" panose="02040503050406030204" pitchFamily="18" charset="0"/>
                                      </a:rPr>
                                      <m:t>,</m:t>
                                    </m:r>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2</m:t>
                                        </m:r>
                                      </m:sub>
                                    </m:s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2</m:t>
                                        </m:r>
                                      </m:sub>
                                    </m:sSub>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sub>
                                  <m:sup>
                                    <m:r>
                                      <a:rPr lang="en-US" sz="2500" i="1">
                                        <a:latin typeface="Cambria Math" panose="02040503050406030204" pitchFamily="18" charset="0"/>
                                      </a:rPr>
                                      <m:t>𝑗</m:t>
                                    </m:r>
                                    <m:r>
                                      <a:rPr lang="en-US" sz="2500" b="0" i="1" smtClean="0">
                                        <a:latin typeface="Cambria Math" panose="02040503050406030204" pitchFamily="18" charset="0"/>
                                      </a:rPr>
                                      <m:t>𝑚</m:t>
                                    </m:r>
                                  </m:sup>
                                </m:sSubSup>
                              </m:e>
                            </m:nary>
                            <m:sSubSup>
                              <m:sSubSupPr>
                                <m:ctrlPr>
                                  <a:rPr lang="en-US" sz="2500" i="1">
                                    <a:latin typeface="Cambria Math" panose="02040503050406030204" pitchFamily="18" charset="0"/>
                                  </a:rPr>
                                </m:ctrlPr>
                              </m:sSubSupPr>
                              <m:e>
                                <m:r>
                                  <a:rPr lang="en-US" sz="2500" i="1">
                                    <a:latin typeface="Cambria Math" panose="02040503050406030204" pitchFamily="18" charset="0"/>
                                  </a:rPr>
                                  <m:t>𝑢</m:t>
                                </m:r>
                              </m:e>
                              <m:sub>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𝑚</m:t>
                                    </m:r>
                                  </m:e>
                                  <m:sub>
                                    <m:r>
                                      <a:rPr lang="en-US" sz="2500" b="0" i="1" smtClean="0">
                                        <a:latin typeface="Cambria Math" panose="02040503050406030204" pitchFamily="18" charset="0"/>
                                      </a:rPr>
                                      <m:t>1</m:t>
                                    </m:r>
                                  </m:sub>
                                </m:sSub>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i="1">
                                        <a:latin typeface="Cambria Math" panose="02040503050406030204" pitchFamily="18" charset="0"/>
                                      </a:rPr>
                                      <m:t>1</m:t>
                                    </m:r>
                                  </m:sub>
                                  <m:sup>
                                    <m:r>
                                      <a:rPr lang="en-US" sz="2500" i="1">
                                        <a:latin typeface="Cambria Math" panose="02040503050406030204" pitchFamily="18" charset="0"/>
                                      </a:rPr>
                                      <m:t>′</m:t>
                                    </m:r>
                                  </m:sup>
                                </m:sSubSup>
                              </m:sub>
                              <m:sup>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𝑗</m:t>
                                    </m:r>
                                  </m:e>
                                  <m:sub>
                                    <m:r>
                                      <a:rPr lang="en-US" sz="2500" b="0" i="1" smtClean="0">
                                        <a:latin typeface="Cambria Math" panose="02040503050406030204" pitchFamily="18" charset="0"/>
                                      </a:rPr>
                                      <m:t>1</m:t>
                                    </m:r>
                                  </m:sub>
                                </m:sSub>
                              </m:sup>
                            </m:sSubSup>
                          </m:e>
                        </m:nary>
                      </m:e>
                    </m:nary>
                  </m:oMath>
                </a14:m>
                <a:r>
                  <a:rPr lang="en-US" sz="2500" dirty="0"/>
                  <a:t> </a:t>
                </a:r>
                <a14:m>
                  <m:oMath xmlns:m="http://schemas.openxmlformats.org/officeDocument/2006/math">
                    <m:sSubSup>
                      <m:sSubSupPr>
                        <m:ctrlPr>
                          <a:rPr lang="en-US" sz="2500" i="1">
                            <a:latin typeface="Cambria Math" panose="02040503050406030204" pitchFamily="18" charset="0"/>
                          </a:rPr>
                        </m:ctrlPr>
                      </m:sSubSupPr>
                      <m:e>
                        <m:r>
                          <a:rPr lang="en-US" sz="2500" i="1">
                            <a:latin typeface="Cambria Math" panose="02040503050406030204" pitchFamily="18" charset="0"/>
                          </a:rPr>
                          <m:t>𝑢</m:t>
                        </m:r>
                      </m:e>
                      <m:sub>
                        <m:sSub>
                          <m:sSubPr>
                            <m:ctrlPr>
                              <a:rPr lang="en-US" sz="2500" i="1">
                                <a:latin typeface="Cambria Math" panose="02040503050406030204" pitchFamily="18" charset="0"/>
                              </a:rPr>
                            </m:ctrlPr>
                          </m:sSubPr>
                          <m:e>
                            <m:r>
                              <a:rPr lang="en-US" sz="2500" i="1">
                                <a:latin typeface="Cambria Math" panose="02040503050406030204" pitchFamily="18" charset="0"/>
                              </a:rPr>
                              <m:t>𝑚</m:t>
                            </m:r>
                          </m:e>
                          <m:sub>
                            <m:r>
                              <a:rPr lang="en-US" sz="2500" b="0" i="1" smtClean="0">
                                <a:latin typeface="Cambria Math" panose="02040503050406030204" pitchFamily="18" charset="0"/>
                              </a:rPr>
                              <m:t>2</m:t>
                            </m:r>
                          </m:sub>
                        </m:sSub>
                        <m:sSubSup>
                          <m:sSubSupPr>
                            <m:ctrlPr>
                              <a:rPr lang="en-US" sz="2500" i="1">
                                <a:latin typeface="Cambria Math" panose="02040503050406030204" pitchFamily="18" charset="0"/>
                              </a:rPr>
                            </m:ctrlPr>
                          </m:sSubSupPr>
                          <m:e>
                            <m:r>
                              <a:rPr lang="en-US" sz="2500" i="1">
                                <a:latin typeface="Cambria Math" panose="02040503050406030204" pitchFamily="18" charset="0"/>
                              </a:rPr>
                              <m:t>𝑚</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sub>
                      <m:sup>
                        <m:sSub>
                          <m:sSubPr>
                            <m:ctrlPr>
                              <a:rPr lang="en-US" sz="2500" i="1">
                                <a:latin typeface="Cambria Math" panose="02040503050406030204" pitchFamily="18" charset="0"/>
                              </a:rPr>
                            </m:ctrlPr>
                          </m:sSubPr>
                          <m:e>
                            <m:r>
                              <a:rPr lang="en-US" sz="2500" i="1">
                                <a:latin typeface="Cambria Math" panose="02040503050406030204" pitchFamily="18" charset="0"/>
                              </a:rPr>
                              <m:t>𝑗</m:t>
                            </m:r>
                          </m:e>
                          <m:sub>
                            <m:r>
                              <a:rPr lang="en-US" sz="2500" b="0" i="1" smtClean="0">
                                <a:latin typeface="Cambria Math" panose="02040503050406030204" pitchFamily="18" charset="0"/>
                              </a:rPr>
                              <m:t>2</m:t>
                            </m:r>
                          </m:sub>
                        </m:sSub>
                      </m:sup>
                    </m:sSubSup>
                  </m:oMath>
                </a14:m>
                <a:endParaRPr lang="en-US" sz="2500" dirty="0"/>
              </a:p>
            </p:txBody>
          </p:sp>
        </mc:Choice>
        <mc:Fallback xmlns="">
          <p:sp>
            <p:nvSpPr>
              <p:cNvPr id="152" name="TextBox 151">
                <a:extLst>
                  <a:ext uri="{FF2B5EF4-FFF2-40B4-BE49-F238E27FC236}">
                    <a16:creationId xmlns:a16="http://schemas.microsoft.com/office/drawing/2014/main" id="{BFC6E990-84E7-819D-EBC9-9F4785355F36}"/>
                  </a:ext>
                </a:extLst>
              </p:cNvPr>
              <p:cNvSpPr txBox="1">
                <a:spLocks noRot="1" noChangeAspect="1" noMove="1" noResize="1" noEditPoints="1" noAdjustHandles="1" noChangeArrowheads="1" noChangeShapeType="1" noTextEdit="1"/>
              </p:cNvSpPr>
              <p:nvPr/>
            </p:nvSpPr>
            <p:spPr>
              <a:xfrm>
                <a:off x="16546047" y="18133921"/>
                <a:ext cx="11324520" cy="572721"/>
              </a:xfrm>
              <a:prstGeom prst="rect">
                <a:avLst/>
              </a:prstGeom>
              <a:blipFill>
                <a:blip r:embed="rId30"/>
                <a:stretch>
                  <a:fillRect l="-896" t="-102174" b="-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4DD32AFF-5EA5-4D5C-3E2C-D02564EC64D3}"/>
                  </a:ext>
                </a:extLst>
              </p:cNvPr>
              <p:cNvSpPr txBox="1"/>
              <p:nvPr/>
            </p:nvSpPr>
            <p:spPr>
              <a:xfrm>
                <a:off x="17448962" y="20173124"/>
                <a:ext cx="2161426" cy="639727"/>
              </a:xfrm>
              <a:prstGeom prst="rect">
                <a:avLst/>
              </a:prstGeom>
              <a:noFill/>
            </p:spPr>
            <p:txBody>
              <a:bodyPr wrap="none" lIns="0" tIns="0" rIns="0" bIns="0" rtlCol="0">
                <a:spAutoFit/>
              </a:bodyPr>
              <a:lstStyle/>
              <a:p>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𝑚</m:t>
                        </m:r>
                        <m:r>
                          <a:rPr lang="en-US" sz="2400" b="0" i="1" smtClean="0">
                            <a:latin typeface="Cambria Math" panose="02040503050406030204" pitchFamily="18" charset="0"/>
                          </a:rPr>
                          <m:t>′</m:t>
                        </m:r>
                      </m:sub>
                      <m:sup>
                        <m:r>
                          <a:rPr lang="en-US" sz="2400" b="0" i="1" smtClean="0">
                            <a:latin typeface="Cambria Math" panose="02040503050406030204" pitchFamily="18" charset="0"/>
                          </a:rPr>
                          <m:t>𝑗</m:t>
                        </m:r>
                      </m:sup>
                    </m:sSubSup>
                  </m:oMath>
                </a14:m>
                <a:r>
                  <a:rPr lang="en-US" sz="2400" dirty="0"/>
                  <a:t>=</a:t>
                </a:r>
                <a14:m>
                  <m:oMath xmlns:m="http://schemas.openxmlformats.org/officeDocument/2006/math">
                    <m:d>
                      <m:dPr>
                        <m:begChr m:val="⟨"/>
                        <m:endChr m:val="⟩"/>
                        <m:ctrlPr>
                          <a:rPr lang="en-US" sz="2400" i="1" dirty="0" smtClean="0">
                            <a:latin typeface="Cambria Math" panose="02040503050406030204" pitchFamily="18" charset="0"/>
                          </a:rPr>
                        </m:ctrlPr>
                      </m:dPr>
                      <m:e>
                        <m:sSubSup>
                          <m:sSubSupPr>
                            <m:ctrlPr>
                              <a:rPr lang="en-US" sz="2400" i="1" dirty="0" smtClean="0">
                                <a:latin typeface="Cambria Math" panose="02040503050406030204" pitchFamily="18" charset="0"/>
                              </a:rPr>
                            </m:ctrlPr>
                          </m:sSubSupPr>
                          <m:e>
                            <m:r>
                              <a:rPr lang="en-US" sz="2400" b="0" i="1" dirty="0" smtClean="0">
                                <a:latin typeface="Cambria Math" panose="02040503050406030204" pitchFamily="18" charset="0"/>
                              </a:rPr>
                              <m:t>𝑈</m:t>
                            </m:r>
                          </m:e>
                          <m:sub>
                            <m:r>
                              <a:rPr lang="en-US" sz="2400" b="0" i="1" dirty="0" smtClean="0">
                                <a:latin typeface="Cambria Math" panose="02040503050406030204" pitchFamily="18" charset="0"/>
                              </a:rPr>
                              <m:t>𝑚</m:t>
                            </m:r>
                            <m:r>
                              <a:rPr lang="en-US" sz="2400" b="0" i="1" dirty="0" smtClean="0">
                                <a:latin typeface="Cambria Math" panose="02040503050406030204" pitchFamily="18" charset="0"/>
                              </a:rPr>
                              <m:t>,</m:t>
                            </m:r>
                            <m:r>
                              <a:rPr lang="en-US" sz="2400" b="0" i="1" dirty="0" smtClean="0">
                                <a:latin typeface="Cambria Math" panose="02040503050406030204" pitchFamily="18" charset="0"/>
                              </a:rPr>
                              <m:t>𝑚</m:t>
                            </m:r>
                            <m:r>
                              <a:rPr lang="en-US" sz="2400" b="0" i="1" dirty="0" smtClean="0">
                                <a:latin typeface="Cambria Math" panose="02040503050406030204" pitchFamily="18" charset="0"/>
                              </a:rPr>
                              <m:t>′</m:t>
                            </m:r>
                          </m:sub>
                          <m:sup>
                            <m:r>
                              <a:rPr lang="en-US" sz="2400" b="0" i="1" dirty="0" smtClean="0">
                                <a:latin typeface="Cambria Math" panose="02040503050406030204" pitchFamily="18" charset="0"/>
                              </a:rPr>
                              <m:t>𝑗</m:t>
                            </m:r>
                          </m:sup>
                        </m:sSubSup>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𝜌</m:t>
                        </m:r>
                      </m:e>
                    </m:d>
                  </m:oMath>
                </a14:m>
                <a:endParaRPr lang="en-US" sz="2400" dirty="0"/>
              </a:p>
            </p:txBody>
          </p:sp>
        </mc:Choice>
        <mc:Fallback xmlns="">
          <p:sp>
            <p:nvSpPr>
              <p:cNvPr id="155" name="TextBox 154">
                <a:extLst>
                  <a:ext uri="{FF2B5EF4-FFF2-40B4-BE49-F238E27FC236}">
                    <a16:creationId xmlns:a16="http://schemas.microsoft.com/office/drawing/2014/main" id="{4DD32AFF-5EA5-4D5C-3E2C-D02564EC64D3}"/>
                  </a:ext>
                </a:extLst>
              </p:cNvPr>
              <p:cNvSpPr txBox="1">
                <a:spLocks noRot="1" noChangeAspect="1" noMove="1" noResize="1" noEditPoints="1" noAdjustHandles="1" noChangeArrowheads="1" noChangeShapeType="1" noTextEdit="1"/>
              </p:cNvSpPr>
              <p:nvPr/>
            </p:nvSpPr>
            <p:spPr>
              <a:xfrm>
                <a:off x="17448962" y="20173124"/>
                <a:ext cx="2161426" cy="639727"/>
              </a:xfrm>
              <a:prstGeom prst="rect">
                <a:avLst/>
              </a:prstGeom>
              <a:blipFill>
                <a:blip r:embed="rId44"/>
                <a:stretch>
                  <a:fillRect l="-2907" b="-9804"/>
                </a:stretch>
              </a:blipFill>
            </p:spPr>
            <p:txBody>
              <a:bodyPr/>
              <a:lstStyle/>
              <a:p>
                <a:r>
                  <a:rPr lang="en-US">
                    <a:noFill/>
                  </a:rPr>
                  <a:t> </a:t>
                </a:r>
              </a:p>
            </p:txBody>
          </p:sp>
        </mc:Fallback>
      </mc:AlternateContent>
      <p:sp>
        <p:nvSpPr>
          <p:cNvPr id="156" name="TextBox 155">
            <a:extLst>
              <a:ext uri="{FF2B5EF4-FFF2-40B4-BE49-F238E27FC236}">
                <a16:creationId xmlns:a16="http://schemas.microsoft.com/office/drawing/2014/main" id="{2EA62BAB-87C8-E9D4-6332-71E5AAFA065D}"/>
              </a:ext>
            </a:extLst>
          </p:cNvPr>
          <p:cNvSpPr txBox="1"/>
          <p:nvPr/>
        </p:nvSpPr>
        <p:spPr>
          <a:xfrm>
            <a:off x="20647152" y="13231368"/>
            <a:ext cx="65" cy="132343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B463544-836F-FDFB-C90C-C1F19747E944}"/>
                  </a:ext>
                </a:extLst>
              </p:cNvPr>
              <p:cNvSpPr txBox="1"/>
              <p:nvPr/>
            </p:nvSpPr>
            <p:spPr>
              <a:xfrm>
                <a:off x="17005043" y="21494638"/>
                <a:ext cx="3687933" cy="5018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𝐶</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ub>
                        <m:sup>
                          <m:r>
                            <a:rPr lang="en-US" sz="2400" i="1">
                              <a:latin typeface="Cambria Math" panose="02040503050406030204" pitchFamily="18" charset="0"/>
                            </a:rPr>
                            <m:t>𝑗</m:t>
                          </m:r>
                          <m:r>
                            <a:rPr lang="en-US" sz="2400" b="0" i="1" smtClean="0">
                              <a:latin typeface="Cambria Math" panose="02040503050406030204" pitchFamily="18" charset="0"/>
                            </a:rPr>
                            <m:t>𝑚</m:t>
                          </m:r>
                        </m:sup>
                      </m:sSubSup>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𝑗</m:t>
                              </m:r>
                            </m:e>
                            <m:sub>
                              <m:r>
                                <a:rPr lang="en-US" sz="2400" b="0" i="1" smtClean="0">
                                  <a:latin typeface="Cambria Math" panose="02040503050406030204" pitchFamily="18" charset="0"/>
                                  <a:ea typeface="Cambria Math" panose="02040503050406030204" pitchFamily="18" charset="0"/>
                                </a:rPr>
                                <m:t>1</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1</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𝑗</m:t>
                              </m:r>
                            </m:e>
                            <m:sub>
                              <m:r>
                                <a:rPr lang="en-US" sz="2400" b="0" i="1" smtClean="0">
                                  <a:latin typeface="Cambria Math" panose="02040503050406030204" pitchFamily="18" charset="0"/>
                                  <a:ea typeface="Cambria Math" panose="02040503050406030204" pitchFamily="18" charset="0"/>
                                </a:rPr>
                                <m:t>2</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𝑗𝑚</m:t>
                          </m:r>
                        </m:e>
                      </m:d>
                    </m:oMath>
                  </m:oMathPara>
                </a14:m>
                <a:endParaRPr lang="en-US" sz="2400" dirty="0"/>
              </a:p>
            </p:txBody>
          </p:sp>
        </mc:Choice>
        <mc:Fallback xmlns="">
          <p:sp>
            <p:nvSpPr>
              <p:cNvPr id="157" name="TextBox 156">
                <a:extLst>
                  <a:ext uri="{FF2B5EF4-FFF2-40B4-BE49-F238E27FC236}">
                    <a16:creationId xmlns:a16="http://schemas.microsoft.com/office/drawing/2014/main" id="{6B463544-836F-FDFB-C90C-C1F19747E944}"/>
                  </a:ext>
                </a:extLst>
              </p:cNvPr>
              <p:cNvSpPr txBox="1">
                <a:spLocks noRot="1" noChangeAspect="1" noMove="1" noResize="1" noEditPoints="1" noAdjustHandles="1" noChangeArrowheads="1" noChangeShapeType="1" noTextEdit="1"/>
              </p:cNvSpPr>
              <p:nvPr/>
            </p:nvSpPr>
            <p:spPr>
              <a:xfrm>
                <a:off x="17005043" y="21494638"/>
                <a:ext cx="3687933" cy="501804"/>
              </a:xfrm>
              <a:prstGeom prst="rect">
                <a:avLst/>
              </a:prstGeom>
              <a:blipFill>
                <a:blip r:embed="rId45"/>
                <a:stretch>
                  <a:fillRect l="-1375"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E6EA6741-8A5C-CDF3-EC0B-628689818722}"/>
                  </a:ext>
                </a:extLst>
              </p:cNvPr>
              <p:cNvSpPr txBox="1"/>
              <p:nvPr/>
            </p:nvSpPr>
            <p:spPr>
              <a:xfrm>
                <a:off x="16259162" y="22745667"/>
                <a:ext cx="5179110"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𝐶</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𝑗</m:t>
                              </m:r>
                            </m:e>
                            <m:sub>
                              <m:r>
                                <a:rPr lang="en-US" sz="2400" b="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Sub>
                        </m:sub>
                        <m:sup>
                          <m:r>
                            <a:rPr lang="en-US" sz="2400" i="1">
                              <a:latin typeface="Cambria Math" panose="02040503050406030204" pitchFamily="18" charset="0"/>
                            </a:rPr>
                            <m:t>𝑗</m:t>
                          </m:r>
                          <m:r>
                            <a:rPr lang="en-US" sz="2400" b="0" i="1" smtClean="0">
                              <a:latin typeface="Cambria Math" panose="02040503050406030204" pitchFamily="18" charset="0"/>
                            </a:rPr>
                            <m:t>𝑚</m:t>
                          </m:r>
                        </m:sup>
                      </m:sSubSup>
                      <m:r>
                        <a:rPr lang="en-US" sz="240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𝐶</m:t>
                          </m:r>
                        </m:e>
                        <m:sub>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1</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2</m:t>
                              </m:r>
                            </m:sub>
                          </m:sSub>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m:t>
                              </m:r>
                            </m:sup>
                          </m:sSubSup>
                        </m:sub>
                        <m:sup>
                          <m:r>
                            <a:rPr lang="en-US" sz="2400" b="0" i="1" smtClean="0">
                              <a:latin typeface="Cambria Math" panose="02040503050406030204" pitchFamily="18" charset="0"/>
                            </a:rPr>
                            <m:t>𝑗</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p>
                      </m:sSubSup>
                      <m:r>
                        <a:rPr lang="en-US" sz="240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𝐻</m:t>
                          </m:r>
                        </m:e>
                        <m:sub>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1</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𝑗</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𝑚</m:t>
                              </m:r>
                            </m:e>
                            <m:sub>
                              <m:r>
                                <a:rPr lang="en-US" sz="2400" i="1">
                                  <a:latin typeface="Cambria Math" panose="02040503050406030204" pitchFamily="18" charset="0"/>
                                </a:rPr>
                                <m:t>2</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2</m:t>
                              </m:r>
                            </m:sub>
                            <m:sup>
                              <m:r>
                                <a:rPr lang="en-US" sz="2400" i="1">
                                  <a:latin typeface="Cambria Math" panose="02040503050406030204" pitchFamily="18" charset="0"/>
                                </a:rPr>
                                <m:t>′</m:t>
                              </m:r>
                            </m:sup>
                          </m:sSubSup>
                        </m:sub>
                        <m:sup>
                          <m:r>
                            <a:rPr lang="en-US" sz="2400" i="1">
                              <a:latin typeface="Cambria Math" panose="02040503050406030204" pitchFamily="18" charset="0"/>
                            </a:rPr>
                            <m:t>𝑗𝑚</m:t>
                          </m:r>
                        </m:sup>
                      </m:sSubSup>
                    </m:oMath>
                  </m:oMathPara>
                </a14:m>
                <a:endParaRPr lang="en-US" sz="2400" dirty="0"/>
              </a:p>
            </p:txBody>
          </p:sp>
        </mc:Choice>
        <mc:Fallback xmlns="">
          <p:sp>
            <p:nvSpPr>
              <p:cNvPr id="158" name="TextBox 157">
                <a:extLst>
                  <a:ext uri="{FF2B5EF4-FFF2-40B4-BE49-F238E27FC236}">
                    <a16:creationId xmlns:a16="http://schemas.microsoft.com/office/drawing/2014/main" id="{E6EA6741-8A5C-CDF3-EC0B-628689818722}"/>
                  </a:ext>
                </a:extLst>
              </p:cNvPr>
              <p:cNvSpPr txBox="1">
                <a:spLocks noRot="1" noChangeAspect="1" noMove="1" noResize="1" noEditPoints="1" noAdjustHandles="1" noChangeArrowheads="1" noChangeShapeType="1" noTextEdit="1"/>
              </p:cNvSpPr>
              <p:nvPr/>
            </p:nvSpPr>
            <p:spPr>
              <a:xfrm>
                <a:off x="16259162" y="22745667"/>
                <a:ext cx="5179110" cy="584327"/>
              </a:xfrm>
              <a:prstGeom prst="rect">
                <a:avLst/>
              </a:prstGeom>
              <a:blipFill>
                <a:blip r:embed="rId46"/>
                <a:stretch>
                  <a:fillRect l="-978" b="-14894"/>
                </a:stretch>
              </a:blipFill>
            </p:spPr>
            <p:txBody>
              <a:bodyPr/>
              <a:lstStyle/>
              <a:p>
                <a:r>
                  <a:rPr lang="en-US">
                    <a:noFill/>
                  </a:rPr>
                  <a:t> </a:t>
                </a:r>
              </a:p>
            </p:txBody>
          </p:sp>
        </mc:Fallback>
      </mc:AlternateContent>
      <p:sp>
        <p:nvSpPr>
          <p:cNvPr id="159" name="TextBox 158">
            <a:extLst>
              <a:ext uri="{FF2B5EF4-FFF2-40B4-BE49-F238E27FC236}">
                <a16:creationId xmlns:a16="http://schemas.microsoft.com/office/drawing/2014/main" id="{6275F0A0-683F-5E65-5C23-2665D7815C7E}"/>
              </a:ext>
            </a:extLst>
          </p:cNvPr>
          <p:cNvSpPr txBox="1"/>
          <p:nvPr/>
        </p:nvSpPr>
        <p:spPr>
          <a:xfrm>
            <a:off x="20647152" y="13231368"/>
            <a:ext cx="65" cy="132343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B929F43-A02B-3568-2EF4-34DA0DEBEAF0}"/>
                  </a:ext>
                </a:extLst>
              </p:cNvPr>
              <p:cNvSpPr txBox="1"/>
              <p:nvPr/>
            </p:nvSpPr>
            <p:spPr>
              <a:xfrm>
                <a:off x="15984047" y="13316923"/>
                <a:ext cx="5635737" cy="10940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𝜌</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𝑟</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𝛿</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𝑟</m:t>
                          </m:r>
                        </m:e>
                      </m:d>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𝑖𝑘</m:t>
                              </m:r>
                            </m:sub>
                          </m:sSub>
                          <m:r>
                            <m:rPr>
                              <m:brk m:alnAt="23"/>
                            </m:rPr>
                            <a:rPr lang="en-US" sz="2400" b="0" i="1" smtClean="0">
                              <a:latin typeface="Cambria Math" panose="02040503050406030204" pitchFamily="18" charset="0"/>
                              <a:ea typeface="Cambria Math" panose="02040503050406030204" pitchFamily="18" charset="0"/>
                            </a:rPr>
                            <m:t>&lt;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𝑐𝑢𝑡</m:t>
                              </m:r>
                            </m:sub>
                          </m:sSub>
                        </m:sub>
                        <m:sup>
                          <m:r>
                            <a:rPr lang="en-US" sz="2400" b="0" i="1" smtClean="0">
                              <a:latin typeface="Cambria Math" panose="02040503050406030204" pitchFamily="18" charset="0"/>
                              <a:ea typeface="Cambria Math" panose="02040503050406030204" pitchFamily="18" charset="0"/>
                            </a:rPr>
                            <m:t>𝑘</m:t>
                          </m:r>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𝑐</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𝑖𝑘</m:t>
                                  </m:r>
                                </m:sub>
                              </m:sSub>
                            </m:e>
                          </m:d>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𝛿</m:t>
                          </m:r>
                        </m:e>
                      </m:nary>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r</m:t>
                      </m:r>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𝑖𝑘</m:t>
                          </m:r>
                        </m:sub>
                      </m:sSub>
                      <m:r>
                        <a:rPr lang="en-US" sz="2400" b="0" i="0"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 name="TextBox 1">
                <a:extLst>
                  <a:ext uri="{FF2B5EF4-FFF2-40B4-BE49-F238E27FC236}">
                    <a16:creationId xmlns:a16="http://schemas.microsoft.com/office/drawing/2014/main" id="{2B929F43-A02B-3568-2EF4-34DA0DEBEAF0}"/>
                  </a:ext>
                </a:extLst>
              </p:cNvPr>
              <p:cNvSpPr txBox="1">
                <a:spLocks noRot="1" noChangeAspect="1" noMove="1" noResize="1" noEditPoints="1" noAdjustHandles="1" noChangeArrowheads="1" noChangeShapeType="1" noTextEdit="1"/>
              </p:cNvSpPr>
              <p:nvPr/>
            </p:nvSpPr>
            <p:spPr>
              <a:xfrm>
                <a:off x="15984047" y="13316923"/>
                <a:ext cx="5635737" cy="1094017"/>
              </a:xfrm>
              <a:prstGeom prst="rect">
                <a:avLst/>
              </a:prstGeom>
              <a:blipFill>
                <a:blip r:embed="rId47"/>
                <a:stretch>
                  <a:fillRect l="-674" t="-108046" r="-1348" b="-1632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2204CD-6E7E-7157-C660-7AFD935EBE19}"/>
                  </a:ext>
                </a:extLst>
              </p:cNvPr>
              <p:cNvSpPr txBox="1"/>
              <p:nvPr/>
            </p:nvSpPr>
            <p:spPr>
              <a:xfrm>
                <a:off x="4153374" y="16256577"/>
                <a:ext cx="7842211"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𝑐𝑟𝑦</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𝐵</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𝐵</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e>
                              </m:acc>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𝐵</m:t>
                              </m:r>
                            </m:sub>
                          </m:sSub>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𝑟</m:t>
                                  </m:r>
                                </m:e>
                              </m:acc>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𝐴</m:t>
                                  </m:r>
                                </m:sub>
                              </m:s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𝐴</m:t>
                                  </m:r>
                                </m:e>
                                <m:sub>
                                  <m:r>
                                    <a:rPr lang="en-US" sz="2800" b="0" i="1" smtClean="0">
                                      <a:latin typeface="Cambria Math" panose="02040503050406030204" pitchFamily="18" charset="0"/>
                                    </a:rPr>
                                    <m:t>𝑖</m:t>
                                  </m:r>
                                </m:sub>
                              </m:s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𝑖</m:t>
                                      </m:r>
                                    </m:sub>
                                  </m:s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𝑟</m:t>
                                      </m:r>
                                    </m:e>
                                    <m:sup>
                                      <m:r>
                                        <a:rPr lang="en-US" sz="2800" b="0" i="1" smtClean="0">
                                          <a:latin typeface="Cambria Math" panose="02040503050406030204" pitchFamily="18" charset="0"/>
                                        </a:rPr>
                                        <m:t>2</m:t>
                                      </m:r>
                                    </m:sup>
                                  </m:sSup>
                                </m:sup>
                              </m:sSup>
                            </m:e>
                          </m:nary>
                        </m:e>
                      </m:nary>
                    </m:oMath>
                  </m:oMathPara>
                </a14:m>
                <a:endParaRPr lang="en-US" sz="2800" dirty="0"/>
              </a:p>
            </p:txBody>
          </p:sp>
        </mc:Choice>
        <mc:Fallback xmlns="">
          <p:sp>
            <p:nvSpPr>
              <p:cNvPr id="3" name="TextBox 2">
                <a:extLst>
                  <a:ext uri="{FF2B5EF4-FFF2-40B4-BE49-F238E27FC236}">
                    <a16:creationId xmlns:a16="http://schemas.microsoft.com/office/drawing/2014/main" id="{7B2204CD-6E7E-7157-C660-7AFD935EBE19}"/>
                  </a:ext>
                </a:extLst>
              </p:cNvPr>
              <p:cNvSpPr txBox="1">
                <a:spLocks noRot="1" noChangeAspect="1" noMove="1" noResize="1" noEditPoints="1" noAdjustHandles="1" noChangeArrowheads="1" noChangeShapeType="1" noTextEdit="1"/>
              </p:cNvSpPr>
              <p:nvPr/>
            </p:nvSpPr>
            <p:spPr>
              <a:xfrm>
                <a:off x="4153374" y="16256577"/>
                <a:ext cx="7842211" cy="1211550"/>
              </a:xfrm>
              <a:prstGeom prst="rect">
                <a:avLst/>
              </a:prstGeom>
              <a:blipFill>
                <a:blip r:embed="rId48"/>
                <a:stretch>
                  <a:fillRect l="-485" t="-113542" b="-1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D71E0A-6A41-A8AA-324A-0EAD5CAD8233}"/>
                  </a:ext>
                </a:extLst>
              </p:cNvPr>
              <p:cNvSpPr txBox="1"/>
              <p:nvPr/>
            </p:nvSpPr>
            <p:spPr>
              <a:xfrm>
                <a:off x="29755274" y="23951918"/>
                <a:ext cx="11942233" cy="5379165"/>
              </a:xfrm>
              <a:prstGeom prst="rect">
                <a:avLst/>
              </a:prstGeom>
              <a:noFill/>
            </p:spPr>
            <p:txBody>
              <a:bodyPr wrap="square">
                <a:spAutoFit/>
              </a:bodyPr>
              <a:lstStyle/>
              <a:p>
                <a:pPr algn="just"/>
                <a:r>
                  <a:rPr lang="en-US" sz="2400" dirty="0"/>
                  <a:t>In this work, a computer programming method has been developed to automatically generate </a:t>
                </a:r>
                <a:r>
                  <a:rPr lang="en-US" sz="2400" dirty="0" err="1"/>
                  <a:t>bispectrum</a:t>
                </a:r>
                <a:r>
                  <a:rPr lang="en-US" sz="2400" dirty="0"/>
                  <a:t> components for a single-element system in a unit cell. The program's accuracy, however, requires further testing and understanding, especially when applied to multiple-element systems. The main challenge lies in comprehending the expansion density function, denoted as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𝑢</m:t>
                        </m:r>
                      </m:e>
                      <m:sub>
                        <m:r>
                          <a:rPr lang="en-US" sz="2400" b="0" i="1" smtClean="0">
                            <a:latin typeface="Cambria Math" panose="02040503050406030204" pitchFamily="18" charset="0"/>
                          </a:rPr>
                          <m:t>𝑚</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sub>
                      <m:sup>
                        <m:r>
                          <a:rPr lang="en-US" sz="2400" b="0" i="1" smtClean="0">
                            <a:latin typeface="Cambria Math" panose="02040503050406030204" pitchFamily="18" charset="0"/>
                          </a:rPr>
                          <m:t>𝑗</m:t>
                        </m:r>
                      </m:sup>
                    </m:sSubSup>
                    <m:r>
                      <a:rPr lang="en-US" sz="2400" b="0" i="1" smtClean="0">
                        <a:latin typeface="Cambria Math" panose="02040503050406030204" pitchFamily="18" charset="0"/>
                      </a:rPr>
                      <m:t> </m:t>
                    </m:r>
                  </m:oMath>
                </a14:m>
                <a:r>
                  <a:rPr lang="en-US" sz="2400" dirty="0"/>
                  <a:t>which is used. to calculate the </a:t>
                </a:r>
                <a:r>
                  <a:rPr lang="en-US" sz="2400" dirty="0" err="1"/>
                  <a:t>bispectrum</a:t>
                </a:r>
                <a:r>
                  <a:rPr lang="en-US" sz="2400" dirty="0"/>
                  <a:t> components. This function is closely tied to the probability density of atomic orientations within a material. However, due to a limited understanding of </a:t>
                </a:r>
                <a:r>
                  <a:rPr lang="en-US" sz="2400" dirty="0" err="1"/>
                  <a:t>hyperspherical</a:t>
                </a:r>
                <a:r>
                  <a:rPr lang="en-US" sz="2400" dirty="0"/>
                  <a:t> harmonics, accurately interpreting the expansion density function and quantum numbers presents a significant obstacle. This lack of understanding can limit the accuracy of predictions about material behavior based on </a:t>
                </a:r>
                <a:r>
                  <a:rPr lang="en-US" sz="2400" dirty="0" err="1"/>
                  <a:t>bispectrum</a:t>
                </a:r>
                <a:r>
                  <a:rPr lang="en-US" sz="2400" dirty="0"/>
                  <a:t> analysis. Therefore, additional research is needed to fully grasp the potential offered by the </a:t>
                </a:r>
                <a:r>
                  <a:rPr lang="en-US" sz="2400" dirty="0" err="1"/>
                  <a:t>hyperspherical</a:t>
                </a:r>
                <a:r>
                  <a:rPr lang="en-US" sz="2400" dirty="0"/>
                  <a:t> harmonic expansion of the density function. Gaining a deeper comprehension of the relationship between quantum numbers and the density coefficient function is crucial for accurately describing particle behavior in higher-dimensional space.</a:t>
                </a:r>
              </a:p>
            </p:txBody>
          </p:sp>
        </mc:Choice>
        <mc:Fallback xmlns="">
          <p:sp>
            <p:nvSpPr>
              <p:cNvPr id="9" name="TextBox 8">
                <a:extLst>
                  <a:ext uri="{FF2B5EF4-FFF2-40B4-BE49-F238E27FC236}">
                    <a16:creationId xmlns:a16="http://schemas.microsoft.com/office/drawing/2014/main" id="{10D71E0A-6A41-A8AA-324A-0EAD5CAD8233}"/>
                  </a:ext>
                </a:extLst>
              </p:cNvPr>
              <p:cNvSpPr txBox="1">
                <a:spLocks noRot="1" noChangeAspect="1" noMove="1" noResize="1" noEditPoints="1" noAdjustHandles="1" noChangeArrowheads="1" noChangeShapeType="1" noTextEdit="1"/>
              </p:cNvSpPr>
              <p:nvPr/>
            </p:nvSpPr>
            <p:spPr>
              <a:xfrm>
                <a:off x="29755274" y="23951918"/>
                <a:ext cx="11942233" cy="5379165"/>
              </a:xfrm>
              <a:prstGeom prst="rect">
                <a:avLst/>
              </a:prstGeom>
              <a:blipFill>
                <a:blip r:embed="rId49"/>
                <a:stretch>
                  <a:fillRect l="-743" t="-706" r="-743" b="-1647"/>
                </a:stretch>
              </a:blipFill>
            </p:spPr>
            <p:txBody>
              <a:bodyPr/>
              <a:lstStyle/>
              <a:p>
                <a:r>
                  <a:rPr lang="en-US">
                    <a:noFill/>
                  </a:rPr>
                  <a:t> </a:t>
                </a:r>
              </a:p>
            </p:txBody>
          </p:sp>
        </mc:Fallback>
      </mc:AlternateContent>
      <p:pic>
        <p:nvPicPr>
          <p:cNvPr id="62" name="Picture 61">
            <a:extLst>
              <a:ext uri="{FF2B5EF4-FFF2-40B4-BE49-F238E27FC236}">
                <a16:creationId xmlns:a16="http://schemas.microsoft.com/office/drawing/2014/main" id="{600BA0C1-37E0-8074-2C13-1A67763AA53B}"/>
              </a:ext>
            </a:extLst>
          </p:cNvPr>
          <p:cNvPicPr>
            <a:picLocks noChangeAspect="1"/>
          </p:cNvPicPr>
          <p:nvPr/>
        </p:nvPicPr>
        <p:blipFill rotWithShape="1">
          <a:blip r:embed="rId50"/>
          <a:srcRect l="-2755" t="67" r="64470" b="83054"/>
          <a:stretch/>
        </p:blipFill>
        <p:spPr>
          <a:xfrm>
            <a:off x="14344677" y="24243705"/>
            <a:ext cx="14953084" cy="7430712"/>
          </a:xfrm>
          <a:prstGeom prst="rect">
            <a:avLst/>
          </a:prstGeom>
        </p:spPr>
      </p:pic>
      <p:pic>
        <p:nvPicPr>
          <p:cNvPr id="78" name="Picture 77">
            <a:extLst>
              <a:ext uri="{FF2B5EF4-FFF2-40B4-BE49-F238E27FC236}">
                <a16:creationId xmlns:a16="http://schemas.microsoft.com/office/drawing/2014/main" id="{279FAF34-707F-C923-432B-741F2632168F}"/>
              </a:ext>
            </a:extLst>
          </p:cNvPr>
          <p:cNvPicPr>
            <a:picLocks noChangeAspect="1"/>
          </p:cNvPicPr>
          <p:nvPr/>
        </p:nvPicPr>
        <p:blipFill>
          <a:blip r:embed="rId51"/>
          <a:stretch>
            <a:fillRect/>
          </a:stretch>
        </p:blipFill>
        <p:spPr>
          <a:xfrm>
            <a:off x="15666370" y="5746459"/>
            <a:ext cx="11906827" cy="5086411"/>
          </a:xfrm>
          <a:prstGeom prst="rect">
            <a:avLst/>
          </a:prstGeom>
        </p:spPr>
      </p:pic>
      <p:sp>
        <p:nvSpPr>
          <p:cNvPr id="139" name="Rounded Rectangle 138">
            <a:extLst>
              <a:ext uri="{FF2B5EF4-FFF2-40B4-BE49-F238E27FC236}">
                <a16:creationId xmlns:a16="http://schemas.microsoft.com/office/drawing/2014/main" id="{7D1BA23D-93EA-7E31-EAA4-30743BCF1284}"/>
              </a:ext>
            </a:extLst>
          </p:cNvPr>
          <p:cNvSpPr/>
          <p:nvPr/>
        </p:nvSpPr>
        <p:spPr>
          <a:xfrm>
            <a:off x="34537650" y="14656780"/>
            <a:ext cx="7075282" cy="1969613"/>
          </a:xfrm>
          <a:prstGeom prst="roundRect">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143" descr="Text&#10;&#10;Description automatically generated">
            <a:extLst>
              <a:ext uri="{FF2B5EF4-FFF2-40B4-BE49-F238E27FC236}">
                <a16:creationId xmlns:a16="http://schemas.microsoft.com/office/drawing/2014/main" id="{AB3BEF61-E01F-F271-F3F0-A5B0218C41D8}"/>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34801732" y="14839694"/>
            <a:ext cx="6712112" cy="159130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24CC2E-C767-443F-B50A-367093DA1FA4}">
  <we:reference id="WA200002290" version="1.0.0.3" store="en-US" storeType="omex"/>
  <we:alternateReferences/>
  <we:properties>
    <we:property name="sidebarState" value="&quot;[true,true,true,true]&quot;"/>
    <we:property name="userEmail" value="&quot;dtht2d@gmail.com&quot;"/>
    <we:property name="anonymousId" value="&quot;9e35753ad33f1625fab109b4a&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Flow</Template>
  <TotalTime>6374</TotalTime>
  <Words>1267</Words>
  <Application>Microsoft Office PowerPoint</Application>
  <PresentationFormat>Custom</PresentationFormat>
  <Paragraphs>73</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Flow</vt:lpstr>
      <vt:lpstr>PowerPoint Presentation</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Information Services</dc:creator>
  <cp:lastModifiedBy>Hoang, Duong (UMKC-Student)</cp:lastModifiedBy>
  <cp:revision>156</cp:revision>
  <cp:lastPrinted>2011-06-30T16:39:37Z</cp:lastPrinted>
  <dcterms:created xsi:type="dcterms:W3CDTF">2011-06-16T02:43:25Z</dcterms:created>
  <dcterms:modified xsi:type="dcterms:W3CDTF">2023-07-14T17:59:14Z</dcterms:modified>
</cp:coreProperties>
</file>